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72" r:id="rId3"/>
    <p:sldMasterId id="2147483694" r:id="rId4"/>
    <p:sldMasterId id="2147483706" r:id="rId5"/>
    <p:sldMasterId id="2147483718" r:id="rId6"/>
    <p:sldMasterId id="2147483716" r:id="rId7"/>
  </p:sldMasterIdLst>
  <p:notesMasterIdLst>
    <p:notesMasterId r:id="rId66"/>
  </p:notesMasterIdLst>
  <p:handoutMasterIdLst>
    <p:handoutMasterId r:id="rId67"/>
  </p:handoutMasterIdLst>
  <p:sldIdLst>
    <p:sldId id="303" r:id="rId8"/>
    <p:sldId id="309" r:id="rId9"/>
    <p:sldId id="310" r:id="rId10"/>
    <p:sldId id="369" r:id="rId11"/>
    <p:sldId id="368" r:id="rId12"/>
    <p:sldId id="312" r:id="rId13"/>
    <p:sldId id="313" r:id="rId14"/>
    <p:sldId id="314" r:id="rId15"/>
    <p:sldId id="316" r:id="rId16"/>
    <p:sldId id="315" r:id="rId17"/>
    <p:sldId id="317" r:id="rId18"/>
    <p:sldId id="318" r:id="rId19"/>
    <p:sldId id="319" r:id="rId20"/>
    <p:sldId id="320" r:id="rId21"/>
    <p:sldId id="321" r:id="rId22"/>
    <p:sldId id="332" r:id="rId23"/>
    <p:sldId id="322" r:id="rId24"/>
    <p:sldId id="323" r:id="rId25"/>
    <p:sldId id="324" r:id="rId26"/>
    <p:sldId id="325" r:id="rId27"/>
    <p:sldId id="333" r:id="rId28"/>
    <p:sldId id="327" r:id="rId29"/>
    <p:sldId id="328" r:id="rId30"/>
    <p:sldId id="329" r:id="rId31"/>
    <p:sldId id="330" r:id="rId32"/>
    <p:sldId id="331" r:id="rId33"/>
    <p:sldId id="397" r:id="rId34"/>
    <p:sldId id="398" r:id="rId35"/>
    <p:sldId id="399" r:id="rId36"/>
    <p:sldId id="400" r:id="rId37"/>
    <p:sldId id="401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70" r:id="rId46"/>
    <p:sldId id="371" r:id="rId47"/>
    <p:sldId id="372" r:id="rId48"/>
    <p:sldId id="373" r:id="rId49"/>
    <p:sldId id="374" r:id="rId50"/>
    <p:sldId id="396" r:id="rId51"/>
    <p:sldId id="378" r:id="rId52"/>
    <p:sldId id="379" r:id="rId53"/>
    <p:sldId id="380" r:id="rId54"/>
    <p:sldId id="381" r:id="rId55"/>
    <p:sldId id="382" r:id="rId56"/>
    <p:sldId id="402" r:id="rId57"/>
    <p:sldId id="390" r:id="rId58"/>
    <p:sldId id="391" r:id="rId59"/>
    <p:sldId id="392" r:id="rId60"/>
    <p:sldId id="393" r:id="rId61"/>
    <p:sldId id="394" r:id="rId62"/>
    <p:sldId id="395" r:id="rId63"/>
    <p:sldId id="367" r:id="rId64"/>
    <p:sldId id="288" r:id="rId65"/>
  </p:sldIdLst>
  <p:sldSz cx="9144000" cy="6858000" type="screen4x3"/>
  <p:notesSz cx="7315200" cy="9601200"/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grigsby" initials="SG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33"/>
    <a:srgbClr val="000000"/>
    <a:srgbClr val="2E1110"/>
    <a:srgbClr val="130707"/>
    <a:srgbClr val="761204"/>
    <a:srgbClr val="610E03"/>
    <a:srgbClr val="781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2098" autoAdjust="0"/>
  </p:normalViewPr>
  <p:slideViewPr>
    <p:cSldViewPr>
      <p:cViewPr>
        <p:scale>
          <a:sx n="91" d="100"/>
          <a:sy n="91" d="100"/>
        </p:scale>
        <p:origin x="-57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09" y="-10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tags" Target="tags/tag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commentAuthors" Target="commentAuthor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F634686-2A4C-4478-B204-E45912764155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120188"/>
            <a:ext cx="34115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tabLst>
                <a:tab pos="3621440" algn="r"/>
              </a:tabLs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32</a:t>
            </a:r>
            <a:r>
              <a:rPr lang="en-US" baseline="30000"/>
              <a:t>nd</a:t>
            </a:r>
            <a:r>
              <a:rPr lang="en-US"/>
              <a:t> Annual Congress – May 13-17, 2014	</a:t>
            </a:r>
            <a:fld id="{A691CF8E-9E8E-490C-87BD-7EF29F856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06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B851E4-62B6-4980-824E-96F3062B9C6C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9F19722-0296-4C67-AD49-387AF24E5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28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694EC5-1EFE-4AC8-AD4E-F9B261F544B8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4C750D-D0AA-41B1-A6E2-030E5A91B6D7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09799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6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1447800"/>
            <a:ext cx="9144000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cs typeface="Futura Std Heavy"/>
              </a:rPr>
              <a:t>Please Complete Your Evaluation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178050" y="309563"/>
            <a:ext cx="4787900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 Oblique"/>
                <a:cs typeface="Futura Std Heavy Oblique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4469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96C3-BA60-4A34-88B7-4A86FCE7D87C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36D8-39A8-4289-B01B-A78B290A9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1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9658-CD9D-4AF6-AAFC-1D591676BB61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3431D-CF9D-4678-BA2A-7FCA9C1185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5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3C1A5-F06D-401C-8AF8-E6D2B3CAFC3B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F632-22F2-4956-9C32-2FE8142AC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83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C585-DF4F-477D-822F-872727BBF8DC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1BC62-0B95-49A6-A092-6EE60527CB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19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A492-4394-4826-8482-921DC31C8B47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2257-7165-477D-8D70-B401C8FBB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88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95779-5821-4C4C-82B6-8EC20D5950CE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A6AB-A5EB-4D05-95D3-52FBCDDCBE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7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F2D6-14BF-4D8F-AB16-D1CECDD55AAF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5E7C-F3E9-4C90-AF95-FEBBA471C0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09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DF53-10AD-4395-8D65-4744C3CAEAA4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3B42-FAB8-4D08-B9DE-37F1CBB0BC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79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D738-EB6E-4399-A90E-CA3613055EC6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2A67-F77C-4F06-865E-51B9398D3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1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572E-2BF3-4AAD-B623-93256B665617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A236-417D-4123-A7C5-D3C26FE8A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62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3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5225"/>
            <a:ext cx="7772400" cy="1470025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76300" y="304800"/>
            <a:ext cx="7391400" cy="838200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FontTx/>
              <a:buNone/>
              <a:defRPr lang="en-US" sz="4400" b="1" i="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BFEC-6481-4E58-8B82-43EAE30A4266}" type="datetimeFigureOut">
              <a:rPr lang="en-US"/>
              <a:pPr>
                <a:defRPr/>
              </a:pPr>
              <a:t>6/2/2014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23B7-FF58-4EDB-A5EE-6F150085D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2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5DA4-773D-456C-96FF-116B3D591511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3FE7-F0DB-4165-ACCD-9B48C6168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80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4D32-138F-4291-8179-E18A98DC0C8C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EBAB2-D81D-4CCC-9803-E13D931EDA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66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1084-8EB1-44B3-A9B5-82A2C9AA6FC5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7CE5-7DD3-4D13-94FA-B42B73674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93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B449-1408-406D-BB93-8CEE4FC6A02F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108A-AA4F-4885-BCCD-FBD4DFA30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10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8A4C-ABE4-4B3D-BB8C-9798D3AE8237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FCD0-3E63-4C7D-93C0-9A2A3F5E5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45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CF19-420F-4367-A37E-F3BA2E6ED21C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138E-9E05-41C0-80DD-AB1A53192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23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1715D-CDB8-466A-BE97-E553E86173A8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E39D6-3C57-4026-BC3E-8CA4977E6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54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CDD6-AD8E-4379-9D4C-9D5D0FC5BA9B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D5D0-A4DB-47D8-94D9-6D2DEB9E34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9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581-58E3-419E-9D99-2C85DF8064D6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6990-70C0-4B8F-BE6F-80D31E693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714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DCAA-50A2-406D-8A43-7ACF80016479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5CCF-1B1E-44F6-8004-CB3528608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7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4232-F06D-4143-8F8F-9F10AFC98ED0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D215-955A-4652-B82A-89F1B9E78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21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1B88-887C-45E1-8608-D0CADDBF79C7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AD60-85FC-4056-80C1-6E4589AE6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23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75EF-A3DB-4E98-960E-A48F1DFA13E8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4A47-0FE3-457B-A7AC-7C8B7AC68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5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F9AB-7DD6-4E07-8934-31762EBCFAC1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A657-0CBF-4D27-9AF4-C9D49885D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96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1B6C4-0AC3-4E9A-91D8-5D91EBF7C5BC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4018-7CF3-450F-8A2D-9283ECB23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7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384F-A143-4F35-A1F3-945C2611CA99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0268-9C5F-4D53-9706-C05BDC452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08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F5D2-72A1-4B64-A1AA-159542D32E18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84DD-FB1C-4B4F-8545-57C6A3629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73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7424-0F7C-49D6-B24D-AD8D9300CBC3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E737-4760-4A21-BFC6-3A124C48D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9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FA995-97B9-404C-864E-E18207ABF27F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C9E9-F2A1-44CA-A941-6AC887BD8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5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1E82-3260-423E-8AEA-B11CD67896DE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F141-E049-470A-8152-6FC71657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15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B487-18BE-4D6E-8622-44A77F1D69BB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D101C-7353-4ED0-BF51-EF39D022F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32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FD67-3063-40E6-8E2B-84D339033E16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DB04D-1B2C-4229-8F0A-0852DF9FF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2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86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8230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8EFC7-2E02-471E-A581-4345450E2428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55849-4CAA-4D90-AD42-70C51B6B2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65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467600" y="76200"/>
            <a:ext cx="1524000" cy="609600"/>
          </a:xfrm>
        </p:spPr>
        <p:txBody>
          <a:bodyPr/>
          <a:lstStyle>
            <a:lvl1pPr algn="r">
              <a:spcBef>
                <a:spcPts val="0"/>
              </a:spcBef>
              <a:buFontTx/>
              <a:buNone/>
              <a:defRPr sz="2800" b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277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35FE0-7A46-43ED-AEE3-FE3BE31F3546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22A6-B61E-4E82-858C-215514D7C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6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B7C7-0FFB-4759-A397-BEF30ED89CBA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20C9-950E-4E4A-8E9E-1130069C7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18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77CE-DFC2-4C20-BA6A-C259D531D2EA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0893B-D4AE-4B93-8C16-0A20EF51B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54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4040-8754-4935-A071-5802A6D3010E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39F23-91A9-45A2-9EE0-FD0501DA7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2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E5EBF-0B55-4CC5-9BDF-B5B4A48F02E9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464B-5D85-4E37-9D31-8B161C3EB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0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1BB1-6E5B-4849-8FC8-463ABC10D9A8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A4B8-B8B0-4E84-99AA-31CA1860D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927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097A-7C83-438C-8D93-D233C42FBBD5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24AA-E384-4BA4-A7ED-09484645C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52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73A0-16F9-430C-9535-09AA1CBA0210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DB73C-1F55-4C8C-B97C-DE5FB84EF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61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rgbClr val="00467A"/>
                </a:solidFill>
                <a:latin typeface="Futura Std Heavy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3150-6804-4B8E-B28A-4B2E6BC6D240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CC0A-14CF-482E-8044-A9C3F209D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73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rgbClr val="00467A"/>
                </a:solidFill>
                <a:latin typeface="Futura Std Heavy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2494-60A7-440E-99E0-F67AF9F42483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68DB-DD9A-4AE3-8B4F-8A874A7A3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83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8230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66D4-0D82-4961-8121-CC85C4BCCE54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074D-C9C8-46EF-8266-C7278B87B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83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C236-8D61-4C1C-8813-AC4FA2131CDE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2B99-E831-4E74-BB5F-691EFEE56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349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B979-2502-440E-8286-E394B61A1300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6E583-7CAC-4F66-83E8-DECB2D40D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69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7080-2AB2-4DC0-8B24-7EEEDDFF53D9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6480-4490-40A2-9E47-8579D1EDD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665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FA0CC-4B1D-4523-A446-B9ED96BE0F41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F78DC-53CA-4DD0-AAF4-42C6E6C79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027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B87D-108D-42A6-8AAB-EBA2A1438348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8509E-3795-4C4B-81B0-44AE0D963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7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6A6E-2BA3-49B4-B746-BC0DF18F09BF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199F-3450-4BEA-823D-FC7E99E0A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23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0E01-53FE-471D-A354-9240E862BAF3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DD5A5-4E8C-4EAB-8FE1-A614FE0AD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728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10A2-B958-4A49-B8AA-43C8C20E3CA4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2EB91-CAFA-4DFC-BC42-76B9188EA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45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831B2-4C7C-4260-977F-1D4F19005994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2DE9-7D96-4C39-B337-558D7EF2E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155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1447800"/>
            <a:ext cx="9144000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Please Complete Your Evaluation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78050" y="309563"/>
            <a:ext cx="4787900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Thank you!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010400" y="76200"/>
            <a:ext cx="2057400" cy="609600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buNone/>
              <a:defRPr lang="en-US" sz="2800" b="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50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C6025-118C-40CE-AA6F-97E96F26B3C1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BAA3-CF73-4FB6-ACDF-BCEAE003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4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E525A-81DE-49A7-BC0E-108936FA2BB3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A364-C8DB-4415-95B1-4936885C6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9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FA4F6-5493-4130-B93A-2297975F41D6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E17F-796D-4C1C-A1F8-3632194EC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3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EFA2AC-E27A-442A-A0AA-CDD4BAC6EECE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D6C6E8-60BA-430E-B953-1A61F324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4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31" name="Picture 15" descr="APAlogoColor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5846763"/>
            <a:ext cx="1189037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http://annex.americanpayroll.org/upload/images/CopyDept/Congress/14Congress-logo-rev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705100"/>
            <a:ext cx="757555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26" r:id="rId1"/>
    <p:sldLayoutId id="2147487170" r:id="rId2"/>
    <p:sldLayoutId id="2147487171" r:id="rId3"/>
    <p:sldLayoutId id="2147487172" r:id="rId4"/>
    <p:sldLayoutId id="2147487173" r:id="rId5"/>
    <p:sldLayoutId id="2147487174" r:id="rId6"/>
    <p:sldLayoutId id="2147487175" r:id="rId7"/>
    <p:sldLayoutId id="2147487176" r:id="rId8"/>
    <p:sldLayoutId id="2147487177" r:id="rId9"/>
    <p:sldLayoutId id="214748722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467A"/>
          </a:solidFill>
          <a:latin typeface="Futura Std Heavy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467A"/>
          </a:solidFill>
          <a:latin typeface="Futura Std Heavy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467A"/>
          </a:solidFill>
          <a:latin typeface="Futura Std Heavy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467A"/>
          </a:solidFill>
          <a:latin typeface="Futura Std Heavy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rgbClr val="000000"/>
          </a:solidFill>
          <a:latin typeface="Futura Std Heavy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00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00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00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325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5ED08F-138D-4D3B-9689-395CACD5EE91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AFBBC-B1CF-4B89-BB5B-AEC37F747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4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78" r:id="rId1"/>
    <p:sldLayoutId id="2147487179" r:id="rId2"/>
    <p:sldLayoutId id="2147487180" r:id="rId3"/>
    <p:sldLayoutId id="2147487181" r:id="rId4"/>
    <p:sldLayoutId id="2147487182" r:id="rId5"/>
    <p:sldLayoutId id="2147487183" r:id="rId6"/>
    <p:sldLayoutId id="2147487184" r:id="rId7"/>
    <p:sldLayoutId id="2147487185" r:id="rId8"/>
    <p:sldLayoutId id="2147487186" r:id="rId9"/>
    <p:sldLayoutId id="214748722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 dirty="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467A"/>
          </a:solidFill>
          <a:latin typeface="Futura Std Heavy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467A"/>
          </a:solidFill>
          <a:latin typeface="Futura Std Heavy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467A"/>
          </a:solidFill>
          <a:latin typeface="Futura Std Heavy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467A"/>
          </a:solidFill>
          <a:latin typeface="Futura Std Heavy"/>
        </a:defRPr>
      </a:lvl9pPr>
    </p:titleStyle>
    <p:bodyStyle>
      <a:lvl1pPr marL="457200" indent="-457200" algn="l" rtl="0" eaLnBrk="0" fontAlgn="base" hangingPunct="0">
        <a:spcBef>
          <a:spcPts val="2400"/>
        </a:spcBef>
        <a:spcAft>
          <a:spcPct val="0"/>
        </a:spcAft>
        <a:buClr>
          <a:srgbClr val="C00000"/>
        </a:buClr>
        <a:buSzPct val="95000"/>
        <a:buFont typeface="Wingdings" pitchFamily="2" charset="2"/>
        <a:buChar char=""/>
        <a:defRPr sz="3200" b="1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317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Font typeface="Arial" pitchFamily="34" charset="0"/>
        <a:buChar char="•"/>
        <a:defRPr sz="2800" b="1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lr>
          <a:srgbClr val="C00000"/>
        </a:buClr>
        <a:buFont typeface="Courier New" pitchFamily="49" charset="0"/>
        <a:buChar char="o"/>
        <a:defRPr sz="2600" b="1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Ø"/>
        <a:defRPr sz="2000" b="1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»"/>
        <a:defRPr sz="2000" b="1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703652-21B1-40CC-8CF7-C1CD66CC2298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06F2B0-526A-4C48-B485-29AD529417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9" name="Rectangle 4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29" r:id="rId1"/>
    <p:sldLayoutId id="2147487187" r:id="rId2"/>
    <p:sldLayoutId id="2147487188" r:id="rId3"/>
    <p:sldLayoutId id="2147487189" r:id="rId4"/>
    <p:sldLayoutId id="2147487190" r:id="rId5"/>
    <p:sldLayoutId id="2147487191" r:id="rId6"/>
    <p:sldLayoutId id="2147487192" r:id="rId7"/>
    <p:sldLayoutId id="2147487193" r:id="rId8"/>
    <p:sldLayoutId id="2147487194" r:id="rId9"/>
    <p:sldLayoutId id="214748719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ahoma" pitchFamily="34" charset="0"/>
          <a:ea typeface="Futura Std Heavy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ahoma" pitchFamily="34" charset="0"/>
          <a:ea typeface="Futura Std Heavy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ahoma" pitchFamily="34" charset="0"/>
          <a:ea typeface="Futura Std Heavy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ahoma" pitchFamily="34" charset="0"/>
          <a:ea typeface="Futura Std Heavy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467A"/>
          </a:solidFill>
          <a:latin typeface="Futura Std Heavy"/>
          <a:ea typeface="Futura Std Heavy"/>
          <a:cs typeface="Futura Std Heavy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467A"/>
          </a:solidFill>
          <a:latin typeface="Futura Std Heavy"/>
          <a:ea typeface="Futura Std Heavy"/>
          <a:cs typeface="Futura Std Heavy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467A"/>
          </a:solidFill>
          <a:latin typeface="Futura Std Heavy"/>
          <a:ea typeface="Futura Std Heavy"/>
          <a:cs typeface="Futura Std Heavy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467A"/>
          </a:solidFill>
          <a:latin typeface="Futura Std Heavy"/>
          <a:ea typeface="Futura Std Heavy"/>
          <a:cs typeface="Futura Std Heavy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Font typeface="Arial" pitchFamily="34" charset="0"/>
        <a:buChar char="•"/>
        <a:defRPr sz="3200" b="1" kern="1200">
          <a:solidFill>
            <a:srgbClr val="FFFFFF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b="1" kern="1200">
          <a:solidFill>
            <a:srgbClr val="FFFFFF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rgbClr val="FFFFFF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b="1" kern="1200">
          <a:solidFill>
            <a:srgbClr val="FFFFFF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 b="1" kern="1200">
          <a:solidFill>
            <a:srgbClr val="FFFFFF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B7D2AA-4831-4619-A165-B8034278C034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CD465-109C-457E-A7EC-DE70DE659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4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96" r:id="rId1"/>
    <p:sldLayoutId id="2147487197" r:id="rId2"/>
    <p:sldLayoutId id="2147487198" r:id="rId3"/>
    <p:sldLayoutId id="2147487199" r:id="rId4"/>
    <p:sldLayoutId id="2147487200" r:id="rId5"/>
    <p:sldLayoutId id="2147487201" r:id="rId6"/>
    <p:sldLayoutId id="2147487202" r:id="rId7"/>
    <p:sldLayoutId id="2147487203" r:id="rId8"/>
    <p:sldLayoutId id="2147487204" r:id="rId9"/>
    <p:sldLayoutId id="2147487205" r:id="rId10"/>
    <p:sldLayoutId id="2147487206" r:id="rId11"/>
    <p:sldLayoutId id="21474872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utura Std Heavy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utura Std Heavy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utura Std Heavy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utura Std Heavy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lang="en-US" sz="3200" b="1" kern="1200" dirty="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lang="en-US" sz="2800" b="1" kern="1200" dirty="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lang="en-US" sz="2600" b="1" kern="1200" dirty="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lang="en-US" sz="2000" b="1" kern="1200" dirty="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»"/>
        <a:defRPr lang="en-US" sz="2000" b="1" kern="1200" dirty="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332038" y="60325"/>
            <a:ext cx="4479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E23D59-1591-4237-BE96-AC87479BFA6B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2880AE-CEA9-479B-8329-AF6661E28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7" name="TextBox 3"/>
          <p:cNvSpPr txBox="1">
            <a:spLocks noChangeArrowheads="1"/>
          </p:cNvSpPr>
          <p:nvPr userDrawn="1"/>
        </p:nvSpPr>
        <p:spPr bwMode="auto">
          <a:xfrm>
            <a:off x="0" y="6276975"/>
            <a:ext cx="9144000" cy="620713"/>
          </a:xfrm>
          <a:prstGeom prst="rect">
            <a:avLst/>
          </a:prstGeom>
          <a:solidFill>
            <a:srgbClr val="2E11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3400"/>
              </a:lnSpc>
              <a:defRPr/>
            </a:pPr>
            <a:r>
              <a:rPr lang="en-US" altLang="en-US" sz="23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Please Complete Your Evaluation at the End of the Workshop</a:t>
            </a:r>
          </a:p>
        </p:txBody>
      </p:sp>
      <p:sp>
        <p:nvSpPr>
          <p:cNvPr id="5128" name="Rectangle 4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31" r:id="rId2"/>
    <p:sldLayoutId id="2147487208" r:id="rId3"/>
    <p:sldLayoutId id="2147487209" r:id="rId4"/>
    <p:sldLayoutId id="2147487210" r:id="rId5"/>
    <p:sldLayoutId id="2147487211" r:id="rId6"/>
    <p:sldLayoutId id="2147487212" r:id="rId7"/>
    <p:sldLayoutId id="2147487213" r:id="rId8"/>
    <p:sldLayoutId id="2147487214" r:id="rId9"/>
    <p:sldLayoutId id="2147487215" r:id="rId10"/>
    <p:sldLayoutId id="21474872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 dirty="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467A"/>
          </a:solidFill>
          <a:latin typeface="Futura Std Heavy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467A"/>
          </a:solidFill>
          <a:latin typeface="Futura Std Heavy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467A"/>
          </a:solidFill>
          <a:latin typeface="Futura Std Heavy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467A"/>
          </a:solidFill>
          <a:latin typeface="Futura Std Heavy"/>
        </a:defRPr>
      </a:lvl9pPr>
    </p:titleStyle>
    <p:bodyStyle>
      <a:lvl1pPr marL="457200" indent="-457200" algn="l" rtl="0" eaLnBrk="0" fontAlgn="base" hangingPunct="0">
        <a:spcBef>
          <a:spcPts val="2400"/>
        </a:spcBef>
        <a:spcAft>
          <a:spcPct val="0"/>
        </a:spcAft>
        <a:buClr>
          <a:srgbClr val="C00000"/>
        </a:buClr>
        <a:buSzPct val="95000"/>
        <a:buFont typeface="Wingdings" pitchFamily="2" charset="2"/>
        <a:buChar char=""/>
        <a:defRPr sz="3200" b="1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317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800" b="1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Courier New" pitchFamily="49" charset="0"/>
        <a:buChar char="o"/>
        <a:defRPr sz="2400" b="1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Ø"/>
        <a:defRPr sz="2000" b="1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»"/>
        <a:defRPr sz="2000" b="1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325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Panelists/Speakers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4C842D-714C-44B6-88F0-1450ED13805F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BFDB5E-D8EB-455F-A017-0C0B02EA2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1" name="Rectangle 4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17" r:id="rId1"/>
    <p:sldLayoutId id="2147487218" r:id="rId2"/>
    <p:sldLayoutId id="2147487219" r:id="rId3"/>
    <p:sldLayoutId id="2147487220" r:id="rId4"/>
    <p:sldLayoutId id="2147487221" r:id="rId5"/>
    <p:sldLayoutId id="2147487222" r:id="rId6"/>
    <p:sldLayoutId id="2147487223" r:id="rId7"/>
    <p:sldLayoutId id="2147487224" r:id="rId8"/>
    <p:sldLayoutId id="214748722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 dirty="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467A"/>
          </a:solidFill>
          <a:latin typeface="Futura Std Heavy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467A"/>
          </a:solidFill>
          <a:latin typeface="Futura Std Heavy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467A"/>
          </a:solidFill>
          <a:latin typeface="Futura Std Heavy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467A"/>
          </a:solidFill>
          <a:latin typeface="Futura Std Heavy"/>
        </a:defRPr>
      </a:lvl9pPr>
    </p:titleStyle>
    <p:bodyStyle>
      <a:lvl1pPr marL="457200" indent="-457200" algn="l" rtl="0" eaLnBrk="0" fontAlgn="base" hangingPunct="0">
        <a:spcBef>
          <a:spcPts val="2400"/>
        </a:spcBef>
        <a:spcAft>
          <a:spcPct val="0"/>
        </a:spcAft>
        <a:buClr>
          <a:srgbClr val="C00000"/>
        </a:buClr>
        <a:buSzPct val="95000"/>
        <a:buFont typeface="Wingdings" pitchFamily="2" charset="2"/>
        <a:buChar char=""/>
        <a:defRPr sz="3200" b="1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317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800" b="1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Courier New" pitchFamily="49" charset="0"/>
        <a:buChar char="o"/>
        <a:defRPr sz="2400" b="1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Ø"/>
        <a:defRPr sz="2000" b="1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»"/>
        <a:defRPr sz="2000" b="1" kern="1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9738F7-EBDE-4E41-9AF5-0D8CD9DCD0B2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FC266-F969-4231-8DB5-5AF76DCB5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4" name="Rectangle 4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7175" name="Picture 15" descr="APAlogoColor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46763"/>
            <a:ext cx="118903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://annex.americanpayroll.org/upload/images/CopyDept/Congress/14Congress-logo-rev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705100"/>
            <a:ext cx="757555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f.hhs.gov/programs/css/employers/e-iwo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best-of-web.com/_images/071210-183840.jpg&amp;imgrefurl=http://www.best-of-web.com/pages/071210-183840.html&amp;h=100&amp;w=74&amp;sz=3&amp;tbnid=VfzTlj6JtLMNUM:&amp;tbnh=82&amp;tbnw=61&amp;prev=/images?q%3Dpaperwork%2Bclipart&amp;usg=__zI52HoYmAdmKZlZNFUVwjgvEbR0=&amp;ei=rVSaS9eFKoL78Ab0mYGiDg&amp;sa=X&amp;oi=image_result&amp;resnum=6&amp;ct=image&amp;ved=0CBMQ9QEwBQ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hasslefreeclipart.com/cart_work/images/work.gif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hasslefreeclipart.com/cart_work/images/paperwork.gi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stuart@acf.hhs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f.hhs.gov/programs/css/employers/electronic-payments" TargetMode="Externa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f.hhs.gov/programs/css/resource/revised-income-withholding-for-support-iwo-form" TargetMode="Externa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Robyn.large@acf.hhs.gov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mailto:Corrinne.flores@adp.com" TargetMode="Externa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09800"/>
          </a:xfrm>
        </p:spPr>
        <p:txBody>
          <a:bodyPr/>
          <a:lstStyle/>
          <a:p>
            <a:pPr>
              <a:defRPr/>
            </a:pPr>
            <a:r>
              <a:rPr dirty="0" smtClean="0"/>
              <a:t>Child Support Invades Cyberspace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en-US" smtClean="0"/>
              <a:t>System to System Implementation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19200"/>
            <a:ext cx="7162800" cy="6019800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smtClean="0"/>
              <a:t>For larger employers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smtClean="0"/>
              <a:t>Flat File or XML Schema offered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smtClean="0"/>
              <a:t>Mapping 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smtClean="0"/>
              <a:t>IWOs received in file/batches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smtClean="0"/>
              <a:t>Image Ready PDF Order Offered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smtClean="0"/>
              <a:t>Employer generates Acknowledgement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smtClean="0"/>
              <a:t>Manual processing minimized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smtClean="0"/>
              <a:t>3 – 5 Month IT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i="1" smtClean="0">
                <a:cs typeface="ヒラギノ角ゴ ProN W6"/>
              </a:rPr>
              <a:t>e</a:t>
            </a:r>
            <a:r>
              <a:rPr smtClean="0">
                <a:cs typeface="ヒラギノ角ゴ ProN W6"/>
              </a:rPr>
              <a:t>Z-IWO “No Programming” Options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altLang="en-US" dirty="0" smtClean="0"/>
              <a:t>Option 1</a:t>
            </a:r>
          </a:p>
          <a:p>
            <a:pPr lvl="1" eaLnBrk="1" hangingPunct="1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dirty="0" smtClean="0"/>
              <a:t>PDF Income Withholding Order and</a:t>
            </a:r>
          </a:p>
          <a:p>
            <a:pPr lvl="1" eaLnBrk="1" hangingPunct="1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dirty="0" smtClean="0"/>
              <a:t>PDF Acknowledgement </a:t>
            </a:r>
          </a:p>
          <a:p>
            <a:pPr lvl="2" eaLnBrk="1" hangingPunct="1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u="sng" dirty="0" smtClean="0"/>
              <a:t>P</a:t>
            </a:r>
            <a:r>
              <a:rPr lang="en-US" altLang="en-US" dirty="0" smtClean="0"/>
              <a:t>retty </a:t>
            </a:r>
            <a:r>
              <a:rPr lang="en-US" altLang="en-US" u="sng" dirty="0" smtClean="0"/>
              <a:t>D</a:t>
            </a:r>
            <a:r>
              <a:rPr lang="en-US" altLang="en-US" dirty="0" smtClean="0"/>
              <a:t>arn </a:t>
            </a:r>
            <a:r>
              <a:rPr lang="en-US" altLang="en-US" u="sng" dirty="0" smtClean="0"/>
              <a:t>F</a:t>
            </a:r>
            <a:r>
              <a:rPr lang="en-US" altLang="en-US" dirty="0" smtClean="0"/>
              <a:t>ast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dirty="0" smtClean="0"/>
              <a:t>Option 2</a:t>
            </a:r>
          </a:p>
          <a:p>
            <a:pPr lvl="1" eaLnBrk="1" hangingPunct="1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dirty="0" smtClean="0"/>
              <a:t>PDF Income Withholding Order and</a:t>
            </a:r>
          </a:p>
          <a:p>
            <a:pPr lvl="1" eaLnBrk="1" hangingPunct="1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dirty="0" smtClean="0"/>
              <a:t>XLS Acknowledgement </a:t>
            </a:r>
          </a:p>
          <a:p>
            <a:pPr lvl="2" eaLnBrk="1" hangingPunct="1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u="sng" dirty="0" err="1" smtClean="0"/>
              <a:t>X</a:t>
            </a:r>
            <a:r>
              <a:rPr lang="en-US" altLang="en-US" dirty="0" err="1" smtClean="0"/>
              <a:t>treme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L</a:t>
            </a:r>
            <a:r>
              <a:rPr lang="en-US" altLang="en-US" dirty="0" smtClean="0"/>
              <a:t>ightning </a:t>
            </a:r>
            <a:r>
              <a:rPr lang="en-US" altLang="en-US" u="sng" dirty="0" smtClean="0"/>
              <a:t>S</a:t>
            </a:r>
            <a:r>
              <a:rPr lang="en-US" altLang="en-US" dirty="0" smtClean="0"/>
              <a:t>peed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>
                <a:ea typeface="ヒラギノ角ゴ ProN W6"/>
                <a:cs typeface="ヒラギノ角ゴ ProN W6"/>
              </a:rPr>
              <a:t>The PDF Acknowledgement Option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smtClean="0"/>
              <a:t>In production since fall 2009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smtClean="0"/>
              <a:t>120+ Employers using PDF Acknowledgement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smtClean="0"/>
              <a:t>Sample – next slide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smtClean="0"/>
              <a:t>Reduces the IT resources required 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smtClean="0"/>
              <a:t>Accept or reject the IWO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smtClean="0"/>
              <a:t>Acknowledgement information provided to states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smtClean="0"/>
              <a:t>Handles termination and lump sums 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02601-ECE3-471E-B5E8-720A0DACA34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>
                <a:ea typeface="ヒラギノ角ゴ ProN W6"/>
                <a:cs typeface="ヒラギノ角ゴ ProN W6"/>
              </a:rPr>
              <a:t>The XLS Acknowledgement Option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mtClean="0"/>
              <a:t>In Production since fall 2009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mtClean="0"/>
              <a:t>60+ Employers using XLS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mtClean="0"/>
              <a:t>Sample – next slide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mtClean="0"/>
              <a:t>Reduces the IT resources required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mtClean="0"/>
              <a:t>Accept or reject IWO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mtClean="0"/>
              <a:t>Acknowledgement information provided to states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mtClean="0"/>
              <a:t>Handles termination and lump sums</a:t>
            </a:r>
          </a:p>
          <a:p>
            <a:pPr eaLnBrk="1" hangingPunct="1">
              <a:lnSpc>
                <a:spcPct val="90000"/>
              </a:lnSpc>
              <a:buClrTx/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XLS Acknowledgement Sample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Mix and Match!!</a:t>
            </a:r>
            <a:endParaRPr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Acknowledgements accepted in any format</a:t>
            </a:r>
          </a:p>
          <a:p>
            <a:r>
              <a:rPr lang="en-US" altLang="en-US" smtClean="0"/>
              <a:t>PDF and Spreadsheet example</a:t>
            </a:r>
          </a:p>
          <a:p>
            <a:r>
              <a:rPr lang="en-US" altLang="en-US" smtClean="0"/>
              <a:t>Acknowledgements to almost all States, June 2014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en-US" dirty="0" smtClean="0">
                <a:ea typeface="ヒラギノ角ゴ ProN W6"/>
                <a:cs typeface="ヒラギノ角ゴ ProN W6"/>
              </a:rPr>
              <a:t>Daily Process e-Mail Notifications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00B0F0"/>
              </a:buClr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Clr>
                <a:srgbClr val="00B0F0"/>
              </a:buClr>
              <a:buFont typeface="Wingdings" pitchFamily="2" charset="2"/>
              <a:buNone/>
            </a:pPr>
            <a:r>
              <a:rPr lang="en-US" altLang="en-US" dirty="0" smtClean="0"/>
              <a:t>     </a:t>
            </a:r>
          </a:p>
          <a:p>
            <a:pPr eaLnBrk="1" hangingPunct="1">
              <a:lnSpc>
                <a:spcPct val="90000"/>
              </a:lnSpc>
              <a:buClr>
                <a:srgbClr val="00B0F0"/>
              </a:buClr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Clr>
                <a:srgbClr val="00B0F0"/>
              </a:buClr>
            </a:pPr>
            <a:endParaRPr lang="en-US" altLang="en-US" dirty="0" smtClean="0"/>
          </a:p>
        </p:txBody>
      </p:sp>
      <p:sp>
        <p:nvSpPr>
          <p:cNvPr id="30726" name="Content Placeholder 6"/>
          <p:cNvSpPr>
            <a:spLocks noGrp="1"/>
          </p:cNvSpPr>
          <p:nvPr>
            <p:ph sz="quarter" idx="4"/>
          </p:nvPr>
        </p:nvSpPr>
        <p:spPr>
          <a:xfrm>
            <a:off x="1524000" y="1219200"/>
            <a:ext cx="6480175" cy="50292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PROCESSING SUMMARY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Total # of records received: 28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Total # of error records: 1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Total # of records forwarded: 27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Total # of files rejected: 0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Total # of batches received: 11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                                                      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FILES SENT TO YOUR ORGANIZATION</a:t>
            </a:r>
          </a:p>
          <a:p>
            <a:pPr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IWO Details: 18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Acknowledgements: 0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PDF Orders: 18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PDF Acknowledgements: 0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XLS Acknowledgements: 0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Error: 1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Reject: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i="1" smtClean="0">
                <a:ea typeface="ヒラギノ角ゴ ProN W6"/>
                <a:cs typeface="ヒラギノ角ゴ ProN W6"/>
              </a:rPr>
              <a:t>			Ready, Set, Go!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Tx/>
              <a:buFont typeface="Wingdings" pitchFamily="2" charset="2"/>
              <a:buNone/>
            </a:pPr>
            <a:r>
              <a:rPr lang="en-US" altLang="en-US" sz="3600" smtClean="0"/>
              <a:t>What do I need?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95000"/>
              <a:buFont typeface="Wingdings" pitchFamily="2" charset="2"/>
              <a:buChar char=""/>
            </a:pPr>
            <a:r>
              <a:rPr lang="en-US" altLang="en-US" sz="3200" i="1" u="sng" smtClean="0"/>
              <a:t>S</a:t>
            </a:r>
            <a:r>
              <a:rPr lang="en-US" altLang="en-US" sz="3200" smtClean="0"/>
              <a:t>ecure </a:t>
            </a:r>
            <a:r>
              <a:rPr lang="en-US" altLang="en-US" sz="3200" i="1" u="sng" smtClean="0"/>
              <a:t>F</a:t>
            </a:r>
            <a:r>
              <a:rPr lang="en-US" altLang="en-US" sz="3200" smtClean="0"/>
              <a:t>ile </a:t>
            </a:r>
            <a:r>
              <a:rPr lang="en-US" altLang="en-US" sz="3200" i="1" u="sng" smtClean="0"/>
              <a:t>T</a:t>
            </a:r>
            <a:r>
              <a:rPr lang="en-US" altLang="en-US" sz="3200" smtClean="0"/>
              <a:t>ransfer </a:t>
            </a:r>
            <a:r>
              <a:rPr lang="en-US" altLang="en-US" sz="3200" i="1" u="sng" smtClean="0"/>
              <a:t>P</a:t>
            </a:r>
            <a:r>
              <a:rPr lang="en-US" altLang="en-US" sz="3200" smtClean="0"/>
              <a:t>rotocol (SFTP) Server or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95000"/>
              <a:buFont typeface="Wingdings" pitchFamily="2" charset="2"/>
              <a:buChar char=""/>
            </a:pPr>
            <a:r>
              <a:rPr lang="en-US" altLang="en-US" sz="3200" smtClean="0"/>
              <a:t>FTP Server with a Virtual Private Network or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95000"/>
              <a:buFont typeface="Wingdings" pitchFamily="2" charset="2"/>
              <a:buChar char=""/>
            </a:pPr>
            <a:r>
              <a:rPr lang="en-US" altLang="en-US" sz="3200" i="1" smtClean="0"/>
              <a:t>F</a:t>
            </a:r>
            <a:r>
              <a:rPr lang="en-US" altLang="en-US" sz="3200" smtClean="0"/>
              <a:t>ile </a:t>
            </a:r>
            <a:r>
              <a:rPr lang="en-US" altLang="en-US" sz="3200" i="1" smtClean="0"/>
              <a:t>T</a:t>
            </a:r>
            <a:r>
              <a:rPr lang="en-US" altLang="en-US" sz="3200" smtClean="0"/>
              <a:t>ransfer </a:t>
            </a:r>
            <a:r>
              <a:rPr lang="en-US" altLang="en-US" sz="3200" i="1" smtClean="0"/>
              <a:t>P</a:t>
            </a:r>
            <a:r>
              <a:rPr lang="en-US" altLang="en-US" sz="3200" smtClean="0"/>
              <a:t>rotocol </a:t>
            </a:r>
            <a:r>
              <a:rPr lang="en-US" altLang="en-US" sz="3200" i="1" smtClean="0"/>
              <a:t>S</a:t>
            </a:r>
            <a:r>
              <a:rPr lang="en-US" altLang="en-US" sz="3200" smtClean="0"/>
              <a:t>ecure (FTPS)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95000"/>
              <a:buFont typeface="Wingdings" pitchFamily="2" charset="2"/>
              <a:buChar char=""/>
            </a:pPr>
            <a:r>
              <a:rPr lang="en-US" altLang="en-US" sz="3200" smtClean="0"/>
              <a:t>We will help you establish connectivity</a:t>
            </a:r>
            <a:r>
              <a:rPr lang="en-US" altLang="en-US" sz="2500" b="0" smtClean="0"/>
              <a:t>	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None/>
            </a:pPr>
            <a:endParaRPr lang="en-US" altLang="en-US" sz="2800" smtClean="0"/>
          </a:p>
        </p:txBody>
      </p:sp>
      <p:pic>
        <p:nvPicPr>
          <p:cNvPr id="94212" name="Picture 4" descr="041-vintage-r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588"/>
            <a:ext cx="27432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0925 L 0.68333 0.009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i="1" smtClean="0">
                <a:ea typeface="ヒラギノ角ゴ ProN W6"/>
                <a:cs typeface="ヒラギノ角ゴ ProN W6"/>
              </a:rPr>
              <a:t>			Ready, Set, Go!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ClrTx/>
              <a:buFont typeface="Wingdings" pitchFamily="2" charset="2"/>
              <a:buNone/>
            </a:pPr>
            <a:r>
              <a:rPr lang="en-US" altLang="en-US" sz="3600" smtClean="0"/>
              <a:t>I want to do this !!!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None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Char char=""/>
            </a:pPr>
            <a:r>
              <a:rPr lang="en-US" altLang="en-US" sz="3200" smtClean="0"/>
              <a:t>NO Cost to employer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Char char=""/>
            </a:pPr>
            <a:r>
              <a:rPr lang="en-US" altLang="en-US" sz="3200" smtClean="0"/>
              <a:t>Fill out Profile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Char char=""/>
            </a:pPr>
            <a:r>
              <a:rPr lang="en-US" altLang="en-US" sz="3200" smtClean="0"/>
              <a:t>Set up connectivity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Char char=""/>
            </a:pPr>
            <a:r>
              <a:rPr lang="en-US" altLang="en-US" sz="3200" smtClean="0"/>
              <a:t>Conduct a test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Char char=""/>
            </a:pPr>
            <a:r>
              <a:rPr lang="en-US" altLang="en-US" sz="3200" smtClean="0"/>
              <a:t>Start receiving Acknowledgements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None/>
            </a:pPr>
            <a:r>
              <a:rPr lang="en-US" altLang="en-US" sz="2500" b="0" smtClean="0"/>
              <a:t>	</a:t>
            </a:r>
          </a:p>
        </p:txBody>
      </p:sp>
      <p:pic>
        <p:nvPicPr>
          <p:cNvPr id="94212" name="Picture 4" descr="041-vintage-r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588"/>
            <a:ext cx="27432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0925 L 0.68333 0.009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Panelists/Speakers</a:t>
            </a:r>
          </a:p>
        </p:txBody>
      </p:sp>
      <p:sp>
        <p:nvSpPr>
          <p:cNvPr id="1638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Corri Flores </a:t>
            </a:r>
          </a:p>
          <a:p>
            <a:pPr eaLnBrk="1" hangingPunct="1"/>
            <a:r>
              <a:rPr lang="en-US" altLang="en-US" sz="2400" smtClean="0"/>
              <a:t>Employed with ADP since 1995</a:t>
            </a:r>
          </a:p>
          <a:p>
            <a:pPr eaLnBrk="1" hangingPunct="1"/>
            <a:r>
              <a:rPr lang="en-US" altLang="en-US" sz="2400" smtClean="0"/>
              <a:t>Manages a team that are the liaisons to agencies for New Hire Reporting, Unemployment Insurance, Tax e-File projects and wage garnishments   </a:t>
            </a:r>
          </a:p>
          <a:p>
            <a:pPr eaLnBrk="1" hangingPunct="1"/>
            <a:r>
              <a:rPr lang="en-US" altLang="en-US" sz="2400" smtClean="0"/>
              <a:t>Member of two GATF garnishment subcommittees with APA</a:t>
            </a:r>
          </a:p>
          <a:p>
            <a:pPr eaLnBrk="1" hangingPunct="1"/>
            <a:r>
              <a:rPr lang="en-US" altLang="en-US" sz="2400" smtClean="0"/>
              <a:t>BS, University of Phoenix</a:t>
            </a:r>
            <a:endParaRPr lang="en-US" altLang="en-US" sz="2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>
                <a:ea typeface="ヒラギノ角ゴ ProN W6"/>
                <a:cs typeface="ヒラギノ角ゴ ProN W6"/>
              </a:rPr>
              <a:t>States Using e-IWO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038600" cy="49530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Alabama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Arizona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Arkansas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California 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Colorado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Connecticut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Delaware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District of Columbia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Florida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Hawaii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Idaho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Illinois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Indiana 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Massachusetts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Michigan 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5600" dirty="0" smtClean="0">
                <a:latin typeface="Futura Std Heavy"/>
                <a:ea typeface="+mn-ea"/>
              </a:rPr>
              <a:t>Missouri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defRPr/>
            </a:pPr>
            <a:endParaRPr lang="en-US" sz="2400" dirty="0" smtClean="0">
              <a:ea typeface="+mn-ea"/>
            </a:endParaRPr>
          </a:p>
        </p:txBody>
      </p:sp>
      <p:sp>
        <p:nvSpPr>
          <p:cNvPr id="33796" name="Rectangle 5"/>
          <p:cNvSpPr>
            <a:spLocks/>
          </p:cNvSpPr>
          <p:nvPr/>
        </p:nvSpPr>
        <p:spPr bwMode="auto">
          <a:xfrm>
            <a:off x="4419600" y="16764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3300"/>
              </a:buClr>
              <a:buSzTx/>
              <a:buFontTx/>
              <a:buChar char="•"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31749" name="Rectangle 6"/>
          <p:cNvSpPr>
            <a:spLocks/>
          </p:cNvSpPr>
          <p:nvPr/>
        </p:nvSpPr>
        <p:spPr bwMode="auto">
          <a:xfrm>
            <a:off x="4495800" y="1600200"/>
            <a:ext cx="44196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400"/>
              </a:spcBef>
              <a:buClr>
                <a:srgbClr val="005392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Futura Std Heavy"/>
                <a:ea typeface="Futura Std Heavy"/>
                <a:cs typeface="Futura Std Heavy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392"/>
              </a:buClr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Futura Std Heavy"/>
                <a:ea typeface="Futura Std Heavy"/>
                <a:cs typeface="Futura Std Heavy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392"/>
              </a:buClr>
              <a:buFont typeface="Courier New" pitchFamily="49" charset="0"/>
              <a:buChar char="o"/>
              <a:defRPr sz="2400" b="1">
                <a:solidFill>
                  <a:srgbClr val="000000"/>
                </a:solidFill>
                <a:latin typeface="Futura Std Medium"/>
                <a:ea typeface="Futura Std Medium"/>
                <a:cs typeface="Futura Std Medium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392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Futura Std Medium"/>
                <a:ea typeface="Futura Std Medium"/>
                <a:cs typeface="Futura Std Medium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392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Futura Std Medium"/>
                <a:ea typeface="Futura Std Medium"/>
                <a:cs typeface="Futura Std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92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Futura Std Medium"/>
                <a:ea typeface="Futura Std Medium"/>
                <a:cs typeface="Futura Std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92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Futura Std Medium"/>
                <a:ea typeface="Futura Std Medium"/>
                <a:cs typeface="Futura Std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92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Futura Std Medium"/>
                <a:ea typeface="Futura Std Medium"/>
                <a:cs typeface="Futura Std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92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Futura Std Medium"/>
                <a:ea typeface="Futura Std Medium"/>
                <a:cs typeface="Futura Std Medium"/>
              </a:defRPr>
            </a:lvl9pPr>
          </a:lstStyle>
          <a:p>
            <a:pPr marL="285750" indent="-285750" eaLnBrk="1" hangingPunct="1">
              <a:lnSpc>
                <a:spcPct val="70000"/>
              </a:lnSpc>
              <a:spcBef>
                <a:spcPts val="1344"/>
              </a:spcBef>
              <a:buClr>
                <a:srgbClr val="FF0000"/>
              </a:buClr>
              <a:buSzPct val="100000"/>
              <a:defRPr/>
            </a:pPr>
            <a:r>
              <a:rPr lang="en-US" sz="1400" dirty="0" smtClean="0">
                <a:ea typeface="+mn-ea"/>
              </a:rPr>
              <a:t>Nebraska</a:t>
            </a:r>
          </a:p>
          <a:p>
            <a:pPr marL="285750" indent="-285750" eaLnBrk="1" hangingPunct="1">
              <a:lnSpc>
                <a:spcPct val="70000"/>
              </a:lnSpc>
              <a:spcBef>
                <a:spcPts val="1344"/>
              </a:spcBef>
              <a:buClr>
                <a:srgbClr val="FF0000"/>
              </a:buClr>
              <a:buSzPct val="100000"/>
              <a:defRPr/>
            </a:pPr>
            <a:r>
              <a:rPr lang="en-US" sz="1400" dirty="0" smtClean="0">
                <a:ea typeface="+mn-ea"/>
              </a:rPr>
              <a:t>New Jersey </a:t>
            </a:r>
          </a:p>
          <a:p>
            <a:pPr marL="285750" indent="-285750" eaLnBrk="1" hangingPunct="1">
              <a:lnSpc>
                <a:spcPct val="70000"/>
              </a:lnSpc>
              <a:spcBef>
                <a:spcPts val="1344"/>
              </a:spcBef>
              <a:buClr>
                <a:srgbClr val="FF0000"/>
              </a:buClr>
              <a:buSzPct val="100000"/>
              <a:defRPr/>
            </a:pPr>
            <a:r>
              <a:rPr lang="en-US" altLang="en-US" sz="1400" dirty="0" smtClean="0">
                <a:cs typeface="Arial" pitchFamily="34" charset="0"/>
                <a:sym typeface="Arial" pitchFamily="34" charset="0"/>
              </a:rPr>
              <a:t>New York</a:t>
            </a:r>
          </a:p>
          <a:p>
            <a:pPr marL="285750" indent="-285750" eaLnBrk="1" hangingPunct="1">
              <a:lnSpc>
                <a:spcPct val="70000"/>
              </a:lnSpc>
              <a:spcBef>
                <a:spcPts val="1344"/>
              </a:spcBef>
              <a:buClr>
                <a:srgbClr val="FF0000"/>
              </a:buClr>
              <a:buSzPct val="100000"/>
              <a:defRPr/>
            </a:pPr>
            <a:r>
              <a:rPr lang="en-US" altLang="en-US" sz="1400" dirty="0" smtClean="0">
                <a:cs typeface="Arial" pitchFamily="34" charset="0"/>
                <a:sym typeface="Arial" pitchFamily="34" charset="0"/>
              </a:rPr>
              <a:t>North Carolina </a:t>
            </a:r>
          </a:p>
          <a:p>
            <a:pPr marL="285750" indent="-285750" eaLnBrk="1" hangingPunct="1">
              <a:lnSpc>
                <a:spcPct val="70000"/>
              </a:lnSpc>
              <a:spcBef>
                <a:spcPts val="1344"/>
              </a:spcBef>
              <a:buClr>
                <a:srgbClr val="FF0000"/>
              </a:buClr>
              <a:buSzPct val="100000"/>
              <a:defRPr/>
            </a:pPr>
            <a:r>
              <a:rPr lang="en-US" altLang="en-US" sz="1400" dirty="0" smtClean="0">
                <a:cs typeface="Arial" pitchFamily="34" charset="0"/>
                <a:sym typeface="Arial" pitchFamily="34" charset="0"/>
              </a:rPr>
              <a:t>North Dakota </a:t>
            </a:r>
          </a:p>
          <a:p>
            <a:pPr marL="285750" indent="-285750" eaLnBrk="1" hangingPunct="1">
              <a:lnSpc>
                <a:spcPct val="70000"/>
              </a:lnSpc>
              <a:spcBef>
                <a:spcPts val="1344"/>
              </a:spcBef>
              <a:buClr>
                <a:srgbClr val="FF0000"/>
              </a:buClr>
              <a:buSzPct val="100000"/>
              <a:defRPr/>
            </a:pPr>
            <a:r>
              <a:rPr lang="en-US" altLang="en-US" sz="1400" dirty="0" smtClean="0">
                <a:cs typeface="Arial" pitchFamily="34" charset="0"/>
                <a:sym typeface="Arial" pitchFamily="34" charset="0"/>
              </a:rPr>
              <a:t>Ohio </a:t>
            </a:r>
          </a:p>
          <a:p>
            <a:pPr marL="285750" indent="-285750" eaLnBrk="1" hangingPunct="1">
              <a:lnSpc>
                <a:spcPct val="70000"/>
              </a:lnSpc>
              <a:spcBef>
                <a:spcPts val="1344"/>
              </a:spcBef>
              <a:buClr>
                <a:srgbClr val="FF0000"/>
              </a:buClr>
              <a:buSzPct val="100000"/>
              <a:defRPr/>
            </a:pPr>
            <a:r>
              <a:rPr lang="en-US" altLang="en-US" sz="1400" dirty="0" smtClean="0">
                <a:cs typeface="Arial" pitchFamily="34" charset="0"/>
                <a:sym typeface="Arial" pitchFamily="34" charset="0"/>
              </a:rPr>
              <a:t>Oklahoma </a:t>
            </a:r>
          </a:p>
          <a:p>
            <a:pPr marL="285750" indent="-285750" eaLnBrk="1" hangingPunct="1">
              <a:lnSpc>
                <a:spcPct val="70000"/>
              </a:lnSpc>
              <a:spcBef>
                <a:spcPts val="1344"/>
              </a:spcBef>
              <a:buClr>
                <a:srgbClr val="FF0000"/>
              </a:buClr>
              <a:buSzPct val="100000"/>
              <a:defRPr/>
            </a:pPr>
            <a:r>
              <a:rPr lang="en-US" altLang="en-US" sz="1400" dirty="0" smtClean="0">
                <a:cs typeface="Arial" pitchFamily="34" charset="0"/>
                <a:sym typeface="Arial" pitchFamily="34" charset="0"/>
              </a:rPr>
              <a:t>Oregon </a:t>
            </a:r>
          </a:p>
          <a:p>
            <a:pPr marL="285750" indent="-285750" eaLnBrk="1" hangingPunct="1">
              <a:lnSpc>
                <a:spcPct val="70000"/>
              </a:lnSpc>
              <a:spcBef>
                <a:spcPts val="1344"/>
              </a:spcBef>
              <a:buClr>
                <a:srgbClr val="FF0000"/>
              </a:buClr>
              <a:buSzPct val="100000"/>
              <a:defRPr/>
            </a:pPr>
            <a:r>
              <a:rPr lang="en-US" altLang="en-US" sz="1400" dirty="0" smtClean="0">
                <a:cs typeface="Arial" pitchFamily="34" charset="0"/>
                <a:sym typeface="Arial" pitchFamily="34" charset="0"/>
              </a:rPr>
              <a:t>Pennsylvania</a:t>
            </a:r>
          </a:p>
          <a:p>
            <a:pPr marL="285750" indent="-285750" eaLnBrk="1" hangingPunct="1">
              <a:lnSpc>
                <a:spcPct val="70000"/>
              </a:lnSpc>
              <a:spcBef>
                <a:spcPts val="1344"/>
              </a:spcBef>
              <a:buClr>
                <a:srgbClr val="FF0000"/>
              </a:buClr>
              <a:buSzPct val="100000"/>
              <a:defRPr/>
            </a:pPr>
            <a:r>
              <a:rPr lang="en-US" altLang="en-US" sz="1400" dirty="0" smtClean="0">
                <a:cs typeface="Arial" pitchFamily="34" charset="0"/>
                <a:sym typeface="Arial" pitchFamily="34" charset="0"/>
              </a:rPr>
              <a:t>South Dakota</a:t>
            </a:r>
          </a:p>
          <a:p>
            <a:pPr marL="285750" indent="-285750" eaLnBrk="1" hangingPunct="1">
              <a:lnSpc>
                <a:spcPct val="70000"/>
              </a:lnSpc>
              <a:spcBef>
                <a:spcPts val="1344"/>
              </a:spcBef>
              <a:buClr>
                <a:srgbClr val="FF0000"/>
              </a:buClr>
              <a:buSzPct val="100000"/>
              <a:defRPr/>
            </a:pPr>
            <a:r>
              <a:rPr lang="en-US" altLang="en-US" sz="1400" dirty="0" smtClean="0">
                <a:cs typeface="Arial" pitchFamily="34" charset="0"/>
                <a:sym typeface="Arial" pitchFamily="34" charset="0"/>
              </a:rPr>
              <a:t>Tennessee</a:t>
            </a:r>
          </a:p>
          <a:p>
            <a:pPr marL="285750" indent="-285750" eaLnBrk="1" hangingPunct="1">
              <a:lnSpc>
                <a:spcPct val="70000"/>
              </a:lnSpc>
              <a:spcBef>
                <a:spcPts val="1344"/>
              </a:spcBef>
              <a:buClr>
                <a:srgbClr val="FF0000"/>
              </a:buClr>
              <a:buSzPct val="100000"/>
              <a:defRPr/>
            </a:pPr>
            <a:r>
              <a:rPr lang="en-US" altLang="en-US" sz="1400" dirty="0" smtClean="0">
                <a:cs typeface="Arial" pitchFamily="34" charset="0"/>
                <a:sym typeface="Arial" pitchFamily="34" charset="0"/>
              </a:rPr>
              <a:t>Texas</a:t>
            </a:r>
          </a:p>
          <a:p>
            <a:pPr marL="285750" indent="-285750" eaLnBrk="1" hangingPunct="1">
              <a:lnSpc>
                <a:spcPct val="70000"/>
              </a:lnSpc>
              <a:spcBef>
                <a:spcPts val="1344"/>
              </a:spcBef>
              <a:buClr>
                <a:srgbClr val="FF0000"/>
              </a:buClr>
              <a:buSzPct val="100000"/>
              <a:defRPr/>
            </a:pPr>
            <a:r>
              <a:rPr lang="en-US" altLang="en-US" sz="1400" dirty="0" smtClean="0">
                <a:cs typeface="Arial" pitchFamily="34" charset="0"/>
                <a:sym typeface="Arial" pitchFamily="34" charset="0"/>
              </a:rPr>
              <a:t>Virginia </a:t>
            </a:r>
          </a:p>
          <a:p>
            <a:pPr marL="285750" indent="-285750" eaLnBrk="1" hangingPunct="1">
              <a:lnSpc>
                <a:spcPct val="70000"/>
              </a:lnSpc>
              <a:spcBef>
                <a:spcPts val="1344"/>
              </a:spcBef>
              <a:buClr>
                <a:srgbClr val="FF0000"/>
              </a:buClr>
              <a:buSzPct val="100000"/>
              <a:defRPr/>
            </a:pPr>
            <a:r>
              <a:rPr lang="en-US" altLang="en-US" sz="1400" dirty="0" smtClean="0">
                <a:cs typeface="Arial" pitchFamily="34" charset="0"/>
                <a:sym typeface="Arial" pitchFamily="34" charset="0"/>
              </a:rPr>
              <a:t>Washington </a:t>
            </a:r>
          </a:p>
          <a:p>
            <a:pPr marL="285750" indent="-285750" eaLnBrk="1" hangingPunct="1">
              <a:lnSpc>
                <a:spcPct val="70000"/>
              </a:lnSpc>
              <a:spcBef>
                <a:spcPts val="1344"/>
              </a:spcBef>
              <a:buClr>
                <a:srgbClr val="FF0000"/>
              </a:buClr>
              <a:buSzPct val="100000"/>
              <a:defRPr/>
            </a:pPr>
            <a:r>
              <a:rPr lang="en-US" altLang="en-US" sz="1400" dirty="0" smtClean="0">
                <a:cs typeface="Arial" pitchFamily="34" charset="0"/>
                <a:sym typeface="Arial" pitchFamily="34" charset="0"/>
              </a:rPr>
              <a:t>West Virginia</a:t>
            </a:r>
            <a:r>
              <a:rPr lang="en-US" altLang="en-US" sz="1400" b="0" dirty="0" smtClean="0">
                <a:cs typeface="Arial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>
                <a:cs typeface="ヒラギノ角ゴ ProN W6"/>
              </a:rPr>
              <a:t>Some of the </a:t>
            </a:r>
            <a:r>
              <a:rPr err="1" smtClean="0">
                <a:cs typeface="ヒラギノ角ゴ ProN W6"/>
              </a:rPr>
              <a:t>550+Employers</a:t>
            </a:r>
            <a:r>
              <a:rPr smtClean="0">
                <a:cs typeface="ヒラギノ角ゴ ProN W6"/>
              </a:rPr>
              <a:t> on e-IWO – Comprising 6,000+ FEINs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4038600" cy="49530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900" dirty="0" smtClean="0">
                <a:ea typeface="+mn-ea"/>
              </a:rPr>
              <a:t>Adecco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900" dirty="0" smtClean="0">
                <a:ea typeface="+mn-ea"/>
              </a:rPr>
              <a:t>ADP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900" dirty="0" smtClean="0">
                <a:ea typeface="+mn-ea"/>
              </a:rPr>
              <a:t>Coca-Cola Refreshments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900" dirty="0" smtClean="0">
                <a:ea typeface="+mn-ea"/>
              </a:rPr>
              <a:t>Costco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900" dirty="0" smtClean="0">
                <a:ea typeface="+mn-ea"/>
              </a:rPr>
              <a:t>Disney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900" dirty="0" smtClean="0">
                <a:ea typeface="+mn-ea"/>
              </a:rPr>
              <a:t>DOD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900" dirty="0" smtClean="0">
                <a:ea typeface="+mn-ea"/>
              </a:rPr>
              <a:t>Dollar General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900" dirty="0" smtClean="0">
                <a:ea typeface="+mn-ea"/>
              </a:rPr>
              <a:t>Dollar Tree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900" dirty="0" smtClean="0">
                <a:ea typeface="+mn-ea"/>
              </a:rPr>
              <a:t>Express Professionals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900" dirty="0" smtClean="0">
                <a:ea typeface="+mn-ea"/>
                <a:sym typeface="Arial" pitchFamily="34" charset="0"/>
              </a:rPr>
              <a:t>G6 Hospitality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900" dirty="0" smtClean="0">
                <a:ea typeface="+mn-ea"/>
                <a:sym typeface="Arial" pitchFamily="34" charset="0"/>
              </a:rPr>
              <a:t>Jack in the Box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900" dirty="0" smtClean="0">
                <a:ea typeface="+mn-ea"/>
              </a:rPr>
              <a:t>KBR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900" dirty="0" smtClean="0">
                <a:ea typeface="+mn-ea"/>
              </a:rPr>
              <a:t>Kelly Services	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en-US" sz="2900" dirty="0" smtClean="0">
                <a:ea typeface="+mn-ea"/>
              </a:rPr>
              <a:t>Meijer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		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</p:txBody>
      </p:sp>
      <p:sp>
        <p:nvSpPr>
          <p:cNvPr id="34820" name="Rectangle 5"/>
          <p:cNvSpPr>
            <a:spLocks/>
          </p:cNvSpPr>
          <p:nvPr/>
        </p:nvSpPr>
        <p:spPr bwMode="auto">
          <a:xfrm>
            <a:off x="4419600" y="16764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3300"/>
              </a:buClr>
              <a:buSzTx/>
              <a:buFontTx/>
              <a:buChar char="•"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34821" name="Rectangle 6"/>
          <p:cNvSpPr>
            <a:spLocks/>
          </p:cNvSpPr>
          <p:nvPr/>
        </p:nvSpPr>
        <p:spPr bwMode="auto">
          <a:xfrm>
            <a:off x="4495800" y="1676400"/>
            <a:ext cx="4419600" cy="503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1342"/>
              </a:spcBef>
              <a:buClr>
                <a:srgbClr val="FF0000"/>
              </a:buClr>
              <a:buSzTx/>
              <a:buFont typeface="Wingdings" pitchFamily="2" charset="2"/>
              <a:buChar char="u"/>
            </a:pPr>
            <a:r>
              <a:rPr lang="en-US" altLang="en-US" sz="1600" dirty="0">
                <a:ea typeface="Futura Std Heavy"/>
                <a:cs typeface="Arial" pitchFamily="34" charset="0"/>
                <a:sym typeface="Arial" pitchFamily="34" charset="0"/>
              </a:rPr>
              <a:t>Pepsi </a:t>
            </a:r>
          </a:p>
          <a:p>
            <a:pPr eaLnBrk="1" hangingPunct="1">
              <a:lnSpc>
                <a:spcPct val="70000"/>
              </a:lnSpc>
              <a:spcBef>
                <a:spcPts val="1342"/>
              </a:spcBef>
              <a:buClr>
                <a:srgbClr val="FF0000"/>
              </a:buClr>
              <a:buSzTx/>
              <a:buFont typeface="Wingdings" pitchFamily="2" charset="2"/>
              <a:buChar char="u"/>
            </a:pPr>
            <a:r>
              <a:rPr lang="en-US" altLang="en-US" sz="1600" dirty="0" err="1">
                <a:ea typeface="Futura Std Heavy"/>
                <a:cs typeface="Arial" pitchFamily="34" charset="0"/>
              </a:rPr>
              <a:t>Peoplelink</a:t>
            </a:r>
            <a:endParaRPr lang="en-US" altLang="en-US" sz="1600" dirty="0">
              <a:ea typeface="Futura Std Heavy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342"/>
              </a:spcBef>
              <a:buClr>
                <a:srgbClr val="FF0000"/>
              </a:buClr>
              <a:buSzTx/>
              <a:buFont typeface="Wingdings" pitchFamily="2" charset="2"/>
              <a:buChar char="u"/>
            </a:pPr>
            <a:r>
              <a:rPr lang="en-US" altLang="en-US" sz="1600" dirty="0">
                <a:ea typeface="Futura Std Heavy"/>
                <a:cs typeface="Arial" pitchFamily="34" charset="0"/>
                <a:sym typeface="Arial" pitchFamily="34" charset="0"/>
              </a:rPr>
              <a:t>Quest Diagnostics</a:t>
            </a:r>
          </a:p>
          <a:p>
            <a:pPr eaLnBrk="1" hangingPunct="1">
              <a:lnSpc>
                <a:spcPct val="70000"/>
              </a:lnSpc>
              <a:spcBef>
                <a:spcPts val="1342"/>
              </a:spcBef>
              <a:buClr>
                <a:srgbClr val="FF0000"/>
              </a:buClr>
              <a:buSzTx/>
              <a:buFont typeface="Wingdings" pitchFamily="2" charset="2"/>
              <a:buChar char="u"/>
            </a:pPr>
            <a:r>
              <a:rPr lang="en-US" altLang="en-US" sz="1600" dirty="0">
                <a:ea typeface="Futura Std Heavy"/>
                <a:cs typeface="Arial" pitchFamily="34" charset="0"/>
                <a:sym typeface="Arial" pitchFamily="34" charset="0"/>
              </a:rPr>
              <a:t>Ruby Tuesday</a:t>
            </a:r>
          </a:p>
          <a:p>
            <a:pPr eaLnBrk="1" hangingPunct="1">
              <a:lnSpc>
                <a:spcPct val="70000"/>
              </a:lnSpc>
              <a:spcBef>
                <a:spcPts val="1342"/>
              </a:spcBef>
              <a:buClr>
                <a:srgbClr val="FF0000"/>
              </a:buClr>
              <a:buSzTx/>
              <a:buFont typeface="Wingdings" pitchFamily="2" charset="2"/>
              <a:buChar char="u"/>
            </a:pPr>
            <a:r>
              <a:rPr lang="en-US" altLang="en-US" sz="1600" dirty="0" err="1">
                <a:ea typeface="Futura Std Heavy"/>
                <a:cs typeface="Arial" pitchFamily="34" charset="0"/>
                <a:sym typeface="Arial" pitchFamily="34" charset="0"/>
              </a:rPr>
              <a:t>Staffmark</a:t>
            </a:r>
            <a:endParaRPr lang="en-US" altLang="en-US" sz="1600" dirty="0">
              <a:ea typeface="Futura Std Heavy"/>
              <a:cs typeface="Arial" pitchFamily="34" charset="0"/>
              <a:sym typeface="Arial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342"/>
              </a:spcBef>
              <a:buClr>
                <a:srgbClr val="FF0000"/>
              </a:buClr>
              <a:buSzTx/>
              <a:buFont typeface="Wingdings" pitchFamily="2" charset="2"/>
              <a:buChar char="u"/>
            </a:pPr>
            <a:r>
              <a:rPr lang="en-US" altLang="en-US" sz="1600" dirty="0">
                <a:ea typeface="Futura Std Heavy"/>
                <a:cs typeface="Arial" pitchFamily="34" charset="0"/>
              </a:rPr>
              <a:t>Target</a:t>
            </a:r>
          </a:p>
          <a:p>
            <a:pPr eaLnBrk="1" hangingPunct="1">
              <a:lnSpc>
                <a:spcPct val="70000"/>
              </a:lnSpc>
              <a:spcBef>
                <a:spcPts val="1342"/>
              </a:spcBef>
              <a:buClr>
                <a:srgbClr val="FF0000"/>
              </a:buClr>
              <a:buSzTx/>
              <a:buFont typeface="Wingdings" pitchFamily="2" charset="2"/>
              <a:buChar char="u"/>
            </a:pPr>
            <a:r>
              <a:rPr lang="en-US" altLang="en-US" sz="1600" dirty="0">
                <a:ea typeface="Futura Std Heavy"/>
                <a:cs typeface="Arial" pitchFamily="34" charset="0"/>
              </a:rPr>
              <a:t>Tyson Foods</a:t>
            </a:r>
          </a:p>
          <a:p>
            <a:pPr eaLnBrk="1" hangingPunct="1">
              <a:lnSpc>
                <a:spcPct val="70000"/>
              </a:lnSpc>
              <a:spcBef>
                <a:spcPts val="1342"/>
              </a:spcBef>
              <a:buClr>
                <a:srgbClr val="FF0000"/>
              </a:buClr>
              <a:buSzTx/>
              <a:buFont typeface="Wingdings" pitchFamily="2" charset="2"/>
              <a:buChar char="u"/>
            </a:pPr>
            <a:r>
              <a:rPr lang="en-US" altLang="en-US" sz="1600" dirty="0">
                <a:ea typeface="Futura Std Heavy"/>
                <a:cs typeface="Arial" pitchFamily="34" charset="0"/>
                <a:sym typeface="Arial" pitchFamily="34" charset="0"/>
              </a:rPr>
              <a:t>UPS</a:t>
            </a:r>
          </a:p>
          <a:p>
            <a:pPr eaLnBrk="1" hangingPunct="1">
              <a:lnSpc>
                <a:spcPct val="70000"/>
              </a:lnSpc>
              <a:spcBef>
                <a:spcPts val="1342"/>
              </a:spcBef>
              <a:buClr>
                <a:srgbClr val="FF0000"/>
              </a:buClr>
              <a:buSzTx/>
              <a:buFont typeface="Wingdings" pitchFamily="2" charset="2"/>
              <a:buChar char="u"/>
            </a:pPr>
            <a:r>
              <a:rPr lang="en-US" altLang="en-US" sz="1600" dirty="0">
                <a:ea typeface="Futura Std Heavy"/>
                <a:cs typeface="Arial" pitchFamily="34" charset="0"/>
                <a:sym typeface="Arial" pitchFamily="34" charset="0"/>
              </a:rPr>
              <a:t>Time Warner Cable</a:t>
            </a:r>
          </a:p>
          <a:p>
            <a:pPr eaLnBrk="1" hangingPunct="1">
              <a:lnSpc>
                <a:spcPct val="70000"/>
              </a:lnSpc>
              <a:spcBef>
                <a:spcPts val="1342"/>
              </a:spcBef>
              <a:buClr>
                <a:srgbClr val="FF0000"/>
              </a:buClr>
              <a:buSzTx/>
              <a:buFont typeface="Wingdings" pitchFamily="2" charset="2"/>
              <a:buChar char="u"/>
            </a:pPr>
            <a:r>
              <a:rPr lang="en-US" altLang="en-US" sz="1600" dirty="0">
                <a:ea typeface="Futura Std Heavy"/>
                <a:cs typeface="Arial" pitchFamily="34" charset="0"/>
                <a:sym typeface="Arial" pitchFamily="34" charset="0"/>
              </a:rPr>
              <a:t>UPS</a:t>
            </a:r>
          </a:p>
          <a:p>
            <a:pPr eaLnBrk="1" hangingPunct="1">
              <a:lnSpc>
                <a:spcPct val="70000"/>
              </a:lnSpc>
              <a:spcBef>
                <a:spcPts val="1342"/>
              </a:spcBef>
              <a:buClr>
                <a:srgbClr val="FF0000"/>
              </a:buClr>
              <a:buSzTx/>
              <a:buFont typeface="Wingdings" pitchFamily="2" charset="2"/>
              <a:buChar char="u"/>
            </a:pPr>
            <a:r>
              <a:rPr lang="en-US" altLang="en-US" sz="1600" dirty="0" err="1">
                <a:ea typeface="Futura Std Heavy"/>
                <a:cs typeface="Arial" pitchFamily="34" charset="0"/>
              </a:rPr>
              <a:t>USPS</a:t>
            </a:r>
            <a:endParaRPr lang="en-US" altLang="en-US" sz="1600" dirty="0">
              <a:ea typeface="Futura Std Heavy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342"/>
              </a:spcBef>
              <a:buClr>
                <a:srgbClr val="FF0000"/>
              </a:buClr>
              <a:buSzTx/>
              <a:buFont typeface="Wingdings" pitchFamily="2" charset="2"/>
              <a:buChar char="u"/>
            </a:pPr>
            <a:r>
              <a:rPr lang="en-US" altLang="en-US" sz="1600" dirty="0">
                <a:ea typeface="Futura Std Heavy"/>
                <a:cs typeface="Arial" pitchFamily="34" charset="0"/>
                <a:sym typeface="Arial" pitchFamily="34" charset="0"/>
              </a:rPr>
              <a:t>Verizon</a:t>
            </a:r>
          </a:p>
          <a:p>
            <a:pPr eaLnBrk="1" hangingPunct="1">
              <a:lnSpc>
                <a:spcPct val="70000"/>
              </a:lnSpc>
              <a:spcBef>
                <a:spcPts val="1342"/>
              </a:spcBef>
              <a:buClr>
                <a:srgbClr val="FF0000"/>
              </a:buClr>
              <a:buSzTx/>
              <a:buFont typeface="Wingdings" pitchFamily="2" charset="2"/>
              <a:buChar char="u"/>
            </a:pPr>
            <a:r>
              <a:rPr lang="en-US" altLang="en-US" sz="1600" dirty="0">
                <a:ea typeface="Futura Std Heavy"/>
                <a:cs typeface="Arial" pitchFamily="34" charset="0"/>
                <a:sym typeface="Arial" pitchFamily="34" charset="0"/>
              </a:rPr>
              <a:t>Wal Mart</a:t>
            </a:r>
          </a:p>
          <a:p>
            <a:pPr eaLnBrk="1" hangingPunct="1">
              <a:lnSpc>
                <a:spcPct val="70000"/>
              </a:lnSpc>
              <a:spcBef>
                <a:spcPts val="1342"/>
              </a:spcBef>
              <a:buClr>
                <a:srgbClr val="FF0000"/>
              </a:buClr>
              <a:buSzTx/>
              <a:buFont typeface="Wingdings" pitchFamily="2" charset="2"/>
              <a:buChar char="u"/>
            </a:pPr>
            <a:r>
              <a:rPr lang="en-US" altLang="en-US" sz="1600" dirty="0">
                <a:ea typeface="Futura Std Heavy"/>
                <a:cs typeface="Arial" pitchFamily="34" charset="0"/>
                <a:sym typeface="Arial" pitchFamily="34" charset="0"/>
              </a:rPr>
              <a:t>Yum! Brands</a:t>
            </a:r>
          </a:p>
          <a:p>
            <a:pPr eaLnBrk="1" hangingPunct="1">
              <a:lnSpc>
                <a:spcPct val="70000"/>
              </a:lnSpc>
              <a:spcBef>
                <a:spcPts val="1342"/>
              </a:spcBef>
              <a:buClr>
                <a:srgbClr val="FF0000"/>
              </a:buClr>
              <a:buSzTx/>
              <a:buFontTx/>
              <a:buNone/>
            </a:pPr>
            <a:r>
              <a:rPr lang="en-US" altLang="en-US" sz="1800" b="0" dirty="0">
                <a:ea typeface="Futura Std Heavy"/>
                <a:cs typeface="Arial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>
                <a:ea typeface="ヒラギノ角ゴ ProN W6"/>
                <a:cs typeface="ヒラギノ角ゴ ProN W6"/>
              </a:rPr>
              <a:t>The Benefits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05800" cy="5105400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altLang="en-US" sz="2800" smtClean="0"/>
              <a:t>Child support gets to the family sooner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800" smtClean="0"/>
              <a:t>Adding additional employers (for states) </a:t>
            </a:r>
            <a:br>
              <a:rPr lang="en-US" altLang="en-US" sz="2800" smtClean="0"/>
            </a:br>
            <a:r>
              <a:rPr lang="en-US" altLang="en-US" sz="2800" smtClean="0"/>
              <a:t>or states (for employers) is straightforward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800" smtClean="0"/>
              <a:t>Increases collections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800" smtClean="0"/>
              <a:t>Saves time, money, and resources 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800" smtClean="0"/>
              <a:t>Ensures uniform IWO data from all states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800" smtClean="0"/>
              <a:t>Increases accuracy and reliability of data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dirty="0" smtClean="0"/>
              <a:t>TWO Million – And Counting!!!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99038"/>
          </a:xfrm>
        </p:spPr>
        <p:txBody>
          <a:bodyPr/>
          <a:lstStyle/>
          <a:p>
            <a:pPr algn="ctr">
              <a:buClrTx/>
              <a:buFont typeface="Wingdings" pitchFamily="2" charset="2"/>
              <a:buNone/>
            </a:pPr>
            <a:r>
              <a:rPr lang="en-US" altLang="en-US" sz="3600" smtClean="0"/>
              <a:t>On September 29</a:t>
            </a:r>
            <a:r>
              <a:rPr lang="en-US" altLang="en-US" sz="3600" baseline="30000" smtClean="0"/>
              <a:t>th</a:t>
            </a:r>
            <a:r>
              <a:rPr lang="en-US" altLang="en-US" sz="3600" smtClean="0"/>
              <a:t>, 2012</a:t>
            </a:r>
          </a:p>
          <a:p>
            <a:pPr algn="ctr">
              <a:buClrTx/>
              <a:buFont typeface="Wingdings" pitchFamily="2" charset="2"/>
              <a:buNone/>
            </a:pPr>
            <a:r>
              <a:rPr lang="en-US" altLang="en-US" sz="3600" smtClean="0"/>
              <a:t>the e-IWO Portal processed</a:t>
            </a:r>
          </a:p>
          <a:p>
            <a:pPr algn="ctr">
              <a:buClrTx/>
              <a:buFont typeface="Wingdings" pitchFamily="2" charset="2"/>
              <a:buNone/>
            </a:pPr>
            <a:r>
              <a:rPr lang="en-US" altLang="en-US" sz="3600" smtClean="0"/>
              <a:t>its </a:t>
            </a:r>
            <a:r>
              <a:rPr lang="en-US" altLang="en-US" sz="4400" smtClean="0"/>
              <a:t>1,000,000</a:t>
            </a:r>
            <a:r>
              <a:rPr lang="en-US" altLang="en-US" sz="4400" baseline="30000" smtClean="0"/>
              <a:t>th</a:t>
            </a:r>
            <a:r>
              <a:rPr lang="en-US" altLang="en-US" sz="3600" smtClean="0"/>
              <a:t>   order!!</a:t>
            </a:r>
          </a:p>
          <a:p>
            <a:pPr algn="ctr">
              <a:buClrTx/>
              <a:buFont typeface="Wingdings" pitchFamily="2" charset="2"/>
              <a:buNone/>
            </a:pPr>
            <a:r>
              <a:rPr lang="en-US" altLang="en-US" sz="3600" smtClean="0"/>
              <a:t>At the end of October 2013</a:t>
            </a:r>
          </a:p>
          <a:p>
            <a:pPr algn="ctr">
              <a:buClrTx/>
              <a:buFont typeface="Wingdings" pitchFamily="2" charset="2"/>
              <a:buNone/>
            </a:pPr>
            <a:r>
              <a:rPr lang="en-US" altLang="en-US" sz="3600" smtClean="0"/>
              <a:t>the e-IWO Portal processed</a:t>
            </a:r>
          </a:p>
          <a:p>
            <a:pPr algn="ctr">
              <a:buClrTx/>
              <a:buFont typeface="Wingdings" pitchFamily="2" charset="2"/>
              <a:buNone/>
            </a:pPr>
            <a:r>
              <a:rPr lang="en-US" altLang="en-US" sz="3600" smtClean="0"/>
              <a:t>its </a:t>
            </a:r>
            <a:r>
              <a:rPr lang="en-US" altLang="en-US" sz="4400" smtClean="0"/>
              <a:t>2,000,000</a:t>
            </a:r>
            <a:r>
              <a:rPr lang="en-US" altLang="en-US" sz="4400" baseline="30000" smtClean="0"/>
              <a:t>th</a:t>
            </a:r>
            <a:r>
              <a:rPr lang="en-US" altLang="en-US" sz="3600" smtClean="0"/>
              <a:t>   order!!</a:t>
            </a:r>
          </a:p>
          <a:p>
            <a:pPr>
              <a:buClrTx/>
              <a:buFont typeface="Wingdings" pitchFamily="2" charset="2"/>
              <a:buNone/>
            </a:pPr>
            <a:endParaRPr lang="en-US" altLang="en-US" sz="3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>
                <a:ea typeface="ヒラギノ角ゴ ProN W6"/>
                <a:cs typeface="ヒラギノ角ゴ ProN W6"/>
              </a:rPr>
              <a:t>Resources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z="4000" smtClean="0"/>
              <a:t>Link to e-IWO on OCSE Website </a:t>
            </a:r>
            <a:r>
              <a:rPr lang="en-US" altLang="en-US" sz="4000" smtClean="0">
                <a:hlinkClick r:id="rId2"/>
              </a:rPr>
              <a:t>http://www.acf.hhs.gov/programs/css/employers/e-iwo</a:t>
            </a:r>
            <a:endParaRPr lang="en-US" altLang="en-US" sz="400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z="4000" smtClean="0"/>
              <a:t>e-IWO Fact Sheet - Handout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z="4000" smtClean="0"/>
              <a:t>e-IWO Workgroup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altLang="en-US" smtClean="0">
                <a:ea typeface="ヒラギノ角ゴ ProN W6"/>
                <a:cs typeface="ヒラギノ角ゴ ProN W6"/>
              </a:rPr>
              <a:t>In Summary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0767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DO THIS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i="1" smtClean="0">
                <a:solidFill>
                  <a:schemeClr val="folHlink"/>
                </a:solidFill>
              </a:rPr>
              <a:t> </a:t>
            </a:r>
            <a:r>
              <a:rPr lang="en-US" altLang="en-US" sz="4800" i="1" smtClean="0">
                <a:solidFill>
                  <a:schemeClr val="folHlink"/>
                </a:solidFill>
              </a:rPr>
              <a:t>e</a:t>
            </a:r>
            <a:r>
              <a:rPr lang="en-US" altLang="en-US" sz="4800" smtClean="0">
                <a:solidFill>
                  <a:schemeClr val="folHlink"/>
                </a:solidFill>
              </a:rPr>
              <a:t>-IWO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1752600"/>
            <a:ext cx="40767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NOT THAT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38917" name="Picture 7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1824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9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46038"/>
            <a:ext cx="6572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38919" name="AutoShape 11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6213" y="46038"/>
            <a:ext cx="6572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pic>
        <p:nvPicPr>
          <p:cNvPr id="38920" name="Picture 17" descr="paperwork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114800"/>
            <a:ext cx="1123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9" descr="work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18122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>
                <a:ea typeface="ヒラギノ角ゴ ProN W6"/>
                <a:cs typeface="ヒラギノ角ゴ ProN W6"/>
              </a:rPr>
              <a:t>Got Questions?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Tx/>
              <a:buFont typeface="Wingdings" pitchFamily="2" charset="2"/>
              <a:buNone/>
            </a:pPr>
            <a:r>
              <a:rPr lang="en-US" altLang="en-US" smtClean="0"/>
              <a:t>Contact Bill Stuart – (518) 399-9241</a:t>
            </a:r>
          </a:p>
          <a:p>
            <a:pPr lvl="1" eaLnBrk="1" hangingPunct="1">
              <a:buClrTx/>
              <a:buFont typeface="Arial" pitchFamily="34" charset="0"/>
              <a:buNone/>
            </a:pPr>
            <a:r>
              <a:rPr lang="en-US" altLang="en-US" smtClean="0">
                <a:hlinkClick r:id="rId3"/>
              </a:rPr>
              <a:t>William.stuart@acf.hhs.gov</a:t>
            </a:r>
            <a:endParaRPr lang="en-US" altLang="en-US" smtClean="0"/>
          </a:p>
          <a:p>
            <a:pPr lvl="1" eaLnBrk="1" hangingPunct="1">
              <a:buClrTx/>
            </a:pPr>
            <a:endParaRPr lang="en-US" altLang="en-US" smtClean="0"/>
          </a:p>
          <a:p>
            <a:pPr lvl="1" eaLnBrk="1" hangingPunct="1">
              <a:buClrTx/>
              <a:buFont typeface="Arial" pitchFamily="34" charset="0"/>
              <a:buNone/>
            </a:pPr>
            <a:r>
              <a:rPr lang="en-US" altLang="en-US" sz="6000" smtClean="0"/>
              <a:t>BOOTH  #1117</a:t>
            </a:r>
          </a:p>
          <a:p>
            <a:pPr lvl="1" eaLnBrk="1" hangingPunct="1">
              <a:buClr>
                <a:srgbClr val="FF3300"/>
              </a:buClr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E-IWO and Dollar Tree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mtClean="0"/>
              <a:t>Our Implementation Election</a:t>
            </a:r>
          </a:p>
          <a:p>
            <a:r>
              <a:rPr lang="en-US" altLang="en-US" smtClean="0"/>
              <a:t>Why Did We Implement?</a:t>
            </a:r>
          </a:p>
          <a:p>
            <a:r>
              <a:rPr lang="en-US" altLang="en-US" smtClean="0"/>
              <a:t>Values of Implementing</a:t>
            </a:r>
          </a:p>
          <a:p>
            <a:r>
              <a:rPr lang="en-US" altLang="en-US" smtClean="0"/>
              <a:t>Next Steps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>
              <a:sym typeface="Arial" pitchFamily="3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altLang="en-US" smtClean="0"/>
              <a:t>Our Implementation Election</a:t>
            </a:r>
          </a:p>
        </p:txBody>
      </p:sp>
      <p:sp>
        <p:nvSpPr>
          <p:cNvPr id="41987" name="Content Placeholder 4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altLang="en-US" sz="2800" smtClean="0"/>
              <a:t>APA Congress – The Promoters of New and Improved Solutions</a:t>
            </a:r>
          </a:p>
          <a:p>
            <a:r>
              <a:rPr lang="en-US" altLang="en-US" sz="2800" smtClean="0"/>
              <a:t>Implementation Time and Manpower Considerations</a:t>
            </a:r>
          </a:p>
          <a:p>
            <a:r>
              <a:rPr lang="en-US" altLang="en-US" sz="2800" smtClean="0"/>
              <a:t>PDF Income Withholding Orders and Acknowledgements</a:t>
            </a:r>
          </a:p>
          <a:p>
            <a:r>
              <a:rPr lang="en-US" altLang="en-US" sz="2800" smtClean="0"/>
              <a:t>Testing</a:t>
            </a:r>
          </a:p>
          <a:p>
            <a:r>
              <a:rPr lang="en-US" altLang="en-US" sz="2800" smtClean="0"/>
              <a:t>State Validation </a:t>
            </a:r>
          </a:p>
          <a:p>
            <a:r>
              <a:rPr lang="en-US" altLang="en-US" sz="2800" smtClean="0"/>
              <a:t>GO!!!!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Why Did We Implement?</a:t>
            </a:r>
          </a:p>
        </p:txBody>
      </p:sp>
      <p:sp>
        <p:nvSpPr>
          <p:cNvPr id="43011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mtClean="0"/>
              <a:t>Cost Effective</a:t>
            </a:r>
          </a:p>
          <a:p>
            <a:r>
              <a:rPr lang="en-US" altLang="en-US" smtClean="0"/>
              <a:t>Improved Efficiencies</a:t>
            </a:r>
          </a:p>
          <a:p>
            <a:r>
              <a:rPr lang="en-US" altLang="en-US" smtClean="0"/>
              <a:t>Reduced Volume of Paper and Duplicates</a:t>
            </a:r>
          </a:p>
          <a:p>
            <a:r>
              <a:rPr lang="en-US" altLang="en-US" smtClean="0"/>
              <a:t>Speed and Ease of Transactions</a:t>
            </a:r>
          </a:p>
          <a:p>
            <a:r>
              <a:rPr lang="en-US" altLang="en-US" smtClean="0"/>
              <a:t>Security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altLang="en-US" smtClean="0"/>
              <a:t>Panelists/Speakers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Cindy McMullen</a:t>
            </a:r>
          </a:p>
          <a:p>
            <a:r>
              <a:rPr lang="en-US" altLang="en-US" sz="2000" dirty="0" smtClean="0"/>
              <a:t>Payroll Manager, Dollar Tree Stores for Over 5 Years</a:t>
            </a:r>
          </a:p>
          <a:p>
            <a:pPr lvl="2">
              <a:buSzPct val="80000"/>
              <a:buFont typeface="Wingdings" panose="05000000000000000000" pitchFamily="2" charset="2"/>
              <a:buChar char="u"/>
            </a:pPr>
            <a:r>
              <a:rPr lang="en-US" altLang="en-US" sz="2000" dirty="0" smtClean="0"/>
              <a:t>Over 5,000 retail locations in all US states except Alaska and Hawaii</a:t>
            </a:r>
          </a:p>
          <a:p>
            <a:pPr lvl="2">
              <a:buSzPct val="80000"/>
              <a:buFont typeface="Wingdings" panose="05000000000000000000" pitchFamily="2" charset="2"/>
              <a:buChar char="u"/>
            </a:pPr>
            <a:r>
              <a:rPr lang="en-US" altLang="en-US" sz="2000" dirty="0" smtClean="0"/>
              <a:t>Locations in Canada</a:t>
            </a:r>
          </a:p>
          <a:p>
            <a:pPr lvl="2">
              <a:buSzPct val="80000"/>
              <a:buFont typeface="Wingdings" panose="05000000000000000000" pitchFamily="2" charset="2"/>
              <a:buChar char="u"/>
            </a:pPr>
            <a:r>
              <a:rPr lang="en-US" altLang="en-US" sz="2000" dirty="0" smtClean="0"/>
              <a:t>Over 89,000 associates</a:t>
            </a:r>
          </a:p>
          <a:p>
            <a:r>
              <a:rPr lang="en-US" altLang="en-US" sz="2000" dirty="0" smtClean="0"/>
              <a:t>Over 23 Years of Payroll Experience, 18 in Management</a:t>
            </a:r>
          </a:p>
          <a:p>
            <a:r>
              <a:rPr lang="en-US" altLang="en-US" sz="2000" dirty="0" smtClean="0"/>
              <a:t>CPP Since 1999</a:t>
            </a:r>
          </a:p>
          <a:p>
            <a:r>
              <a:rPr lang="en-US" altLang="en-US" sz="2000" dirty="0" smtClean="0"/>
              <a:t>Member of the APA </a:t>
            </a:r>
          </a:p>
          <a:p>
            <a:r>
              <a:rPr lang="en-US" altLang="en-US" sz="2000" dirty="0" err="1" smtClean="0"/>
              <a:t>SPLTF</a:t>
            </a:r>
            <a:r>
              <a:rPr lang="en-US" altLang="en-US" sz="2000" dirty="0" smtClean="0"/>
              <a:t> – Retail Best Practices sub-committee</a:t>
            </a:r>
          </a:p>
          <a:p>
            <a:r>
              <a:rPr lang="en-US" altLang="en-US" sz="2000" dirty="0" smtClean="0"/>
              <a:t>Member of Toastmasters International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Values of Implementing</a:t>
            </a:r>
          </a:p>
        </p:txBody>
      </p:sp>
      <p:sp>
        <p:nvSpPr>
          <p:cNvPr id="44035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mtClean="0"/>
              <a:t>Cost Effective</a:t>
            </a:r>
          </a:p>
          <a:p>
            <a:r>
              <a:rPr lang="en-US" altLang="en-US" smtClean="0"/>
              <a:t>Improved Efficiencies</a:t>
            </a:r>
          </a:p>
          <a:p>
            <a:r>
              <a:rPr lang="en-US" altLang="en-US" smtClean="0"/>
              <a:t>Security</a:t>
            </a:r>
          </a:p>
          <a:p>
            <a:r>
              <a:rPr lang="en-US" altLang="en-US" smtClean="0"/>
              <a:t>Improved Relationships</a:t>
            </a:r>
          </a:p>
          <a:p>
            <a:r>
              <a:rPr lang="en-US" altLang="en-US" smtClean="0"/>
              <a:t>Think of the Benefit to the Children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Next Steps</a:t>
            </a:r>
          </a:p>
        </p:txBody>
      </p:sp>
      <p:sp>
        <p:nvSpPr>
          <p:cNvPr id="45059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mtClean="0"/>
              <a:t>Growing Number of States Electing Participation</a:t>
            </a:r>
          </a:p>
          <a:p>
            <a:r>
              <a:rPr lang="en-US" altLang="en-US" smtClean="0"/>
              <a:t>Data Interface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dirty="0" smtClean="0"/>
              <a:t>ADP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2800" dirty="0" smtClean="0"/>
              <a:t>Leading global solutions provider for over 50 years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sz="2400" dirty="0" smtClean="0"/>
              <a:t>585,000 total ADP clients located in 31 countries, with 46,000 associates worldwide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altLang="en-US" sz="2800" dirty="0" smtClean="0"/>
              <a:t>Pays 1-in-6 private sector workers in the U.S.</a:t>
            </a:r>
          </a:p>
          <a:p>
            <a:pPr eaLnBrk="1" hangingPunct="1">
              <a:lnSpc>
                <a:spcPct val="80000"/>
              </a:lnSpc>
              <a:spcAft>
                <a:spcPct val="25000"/>
              </a:spcAft>
              <a:buClr>
                <a:srgbClr val="FF0000"/>
              </a:buClr>
            </a:pPr>
            <a:r>
              <a:rPr lang="en-US" altLang="en-US" sz="2800" dirty="0" smtClean="0"/>
              <a:t>Electronically move over one trillion in client - related funds</a:t>
            </a:r>
          </a:p>
          <a:p>
            <a:pPr eaLnBrk="1" hangingPunct="1">
              <a:lnSpc>
                <a:spcPct val="80000"/>
              </a:lnSpc>
              <a:spcAft>
                <a:spcPct val="25000"/>
              </a:spcAft>
              <a:buClr>
                <a:srgbClr val="FF0000"/>
              </a:buClr>
            </a:pPr>
            <a:r>
              <a:rPr lang="en-US" altLang="en-US" sz="2800" dirty="0" smtClean="0"/>
              <a:t>Handles all types of Wage Withholding Orders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>
                <a:ea typeface="ヒラギノ角ゴ ProN W6"/>
                <a:cs typeface="ヒラギノ角ゴ ProN W6"/>
              </a:rPr>
              <a:t>eIWO and ADP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How ADP Got Involved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Processing in the New World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Steps Along the Way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Lessons Learned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Our Journey Continues</a:t>
            </a:r>
          </a:p>
          <a:p>
            <a:pPr eaLnBrk="1" hangingPunct="1">
              <a:buClrTx/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How ADP Got Involved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Garnishment processing since 1997</a:t>
            </a:r>
          </a:p>
          <a:p>
            <a:pPr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Active participants since the creation of the eIWO workgroup</a:t>
            </a:r>
          </a:p>
          <a:p>
            <a:pPr lvl="1" eaLnBrk="1" fontAlgn="auto" hangingPunct="1"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en-US" sz="2400" dirty="0" smtClean="0">
                <a:ea typeface="+mn-ea"/>
              </a:rPr>
              <a:t>Attended first meeting in Chicago </a:t>
            </a:r>
          </a:p>
          <a:p>
            <a:pPr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Considered a project within ADP </a:t>
            </a:r>
          </a:p>
          <a:p>
            <a:pPr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Authorization process needed to be defined internally </a:t>
            </a:r>
          </a:p>
          <a:p>
            <a:pPr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Determine formats to receive </a:t>
            </a:r>
          </a:p>
          <a:p>
            <a:pPr lvl="1" eaLnBrk="1" fontAlgn="auto" hangingPunct="1"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en-US" sz="2400" dirty="0" smtClean="0">
                <a:ea typeface="+mn-ea"/>
              </a:rPr>
              <a:t>PDF file or not?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Processing in the New World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altLang="en-US" sz="2800" dirty="0" smtClean="0"/>
              <a:t>Clients authorize ADP to receive e-IWO’s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800" dirty="0" smtClean="0"/>
              <a:t>Client’s federal employer identification number (FEIN) information transmitted to OCSE </a:t>
            </a:r>
          </a:p>
          <a:p>
            <a:pPr lvl="1" eaLnBrk="1" hangingPunct="1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sz="2400" dirty="0" smtClean="0"/>
              <a:t>FEINs filtered on to the states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800" dirty="0" smtClean="0"/>
              <a:t>30 days to add/terminate clients from the process 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800" dirty="0" smtClean="0"/>
              <a:t>ADP receives XML files via the portal from participating states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Steps Along the Way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 smtClean="0">
                <a:ea typeface="+mn-ea"/>
              </a:rPr>
              <a:t>Dedicated internal project group met weekly</a:t>
            </a:r>
          </a:p>
          <a:p>
            <a:pPr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 smtClean="0">
                <a:ea typeface="+mn-ea"/>
              </a:rPr>
              <a:t>Completed functionality testing</a:t>
            </a:r>
          </a:p>
          <a:p>
            <a:pPr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 smtClean="0">
                <a:ea typeface="+mn-ea"/>
              </a:rPr>
              <a:t>Developed internal training classes</a:t>
            </a:r>
          </a:p>
          <a:p>
            <a:pPr lvl="1" eaLnBrk="1" fontAlgn="auto" hangingPunct="1"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en-US" dirty="0" smtClean="0">
                <a:ea typeface="+mn-ea"/>
              </a:rPr>
              <a:t>New procedures </a:t>
            </a:r>
          </a:p>
          <a:p>
            <a:pPr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dirty="0" smtClean="0">
                <a:ea typeface="+mn-ea"/>
              </a:rPr>
              <a:t>Determined clients for internal pilot participation</a:t>
            </a:r>
          </a:p>
          <a:p>
            <a:pPr lvl="1" eaLnBrk="1" fontAlgn="auto" hangingPunct="1"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en-US" dirty="0" smtClean="0">
                <a:ea typeface="+mn-ea"/>
              </a:rPr>
              <a:t>Phased implementation for existing clients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Lessons Learned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z="2400" dirty="0" smtClean="0"/>
              <a:t>Benefits 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sz="2000" dirty="0" smtClean="0"/>
              <a:t>Increased security of confidential data (Social Security numbers)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sz="2000" dirty="0" smtClean="0"/>
              <a:t>Faster turnaround and increased accuracy 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sz="2000" dirty="0" smtClean="0"/>
              <a:t>Standardization and consistency of data received 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sz="2000" dirty="0" smtClean="0"/>
              <a:t>Reduction in calls for status of case/order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sz="2000" dirty="0" smtClean="0"/>
              <a:t>Payments disbursed faster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z="2400" dirty="0" smtClean="0"/>
              <a:t>Detours and Roadblocks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sz="2000" dirty="0" smtClean="0"/>
              <a:t>Internal resources - multiple internal system development needed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sz="2000" dirty="0" smtClean="0"/>
              <a:t>Not all states participating - continue to maintain 2 processes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sz="2000" dirty="0" smtClean="0"/>
              <a:t>Some paper orders continue to be sent due to local offices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sz="2000" dirty="0" smtClean="0"/>
              <a:t>Enhancements needed periodically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The Journey Continues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Electronic transmission of FEINs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Reconciliation of orders that need to be converted to electronic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Lump sum capability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PRWORA mandates SDUs with EFT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altLang="en-US" dirty="0" smtClean="0"/>
              <a:t>State disbursement units (SDUs) are established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dirty="0" smtClean="0"/>
              <a:t>Two days to process payments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dirty="0" smtClean="0"/>
              <a:t>All SDUs are now receiving/sending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dirty="0" smtClean="0"/>
              <a:t>	e-payments </a:t>
            </a:r>
            <a:r>
              <a:rPr lang="en-US" altLang="en-US" dirty="0" smtClean="0">
                <a:solidFill>
                  <a:srgbClr val="FF0000"/>
                </a:solidFill>
              </a:rPr>
              <a:t>except South Carolina</a:t>
            </a:r>
          </a:p>
          <a:p>
            <a:pPr lvl="1" eaLnBrk="1" hangingPunct="1">
              <a:buFontTx/>
              <a:buNone/>
            </a:pPr>
            <a:endParaRPr lang="en-US" altLang="en-US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Panelists/Speakers</a:t>
            </a:r>
          </a:p>
        </p:txBody>
      </p:sp>
      <p:sp>
        <p:nvSpPr>
          <p:cNvPr id="1843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Robyn Large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u"/>
            </a:pPr>
            <a:r>
              <a:rPr lang="en-US" altLang="en-US" dirty="0" smtClean="0"/>
              <a:t>OCSE Employer Services Team</a:t>
            </a:r>
          </a:p>
          <a:p>
            <a:pPr marL="511175" lvl="1" indent="0" eaLnBrk="1" hangingPunct="1">
              <a:buSzPct val="80000"/>
              <a:buNone/>
            </a:pPr>
            <a:endParaRPr lang="en-US" altLang="en-US" dirty="0" smtClean="0"/>
          </a:p>
          <a:p>
            <a:pPr lvl="1" eaLnBrk="1" hangingPunct="1">
              <a:buSzPct val="80000"/>
              <a:buFont typeface="Wingdings" panose="05000000000000000000" pitchFamily="2" charset="2"/>
              <a:buChar char="u"/>
            </a:pPr>
            <a:r>
              <a:rPr lang="en-US" altLang="en-US" dirty="0" smtClean="0"/>
              <a:t>Child Support professional since 1986</a:t>
            </a:r>
          </a:p>
          <a:p>
            <a:pPr marL="511175" lvl="1" indent="0" eaLnBrk="1" hangingPunct="1">
              <a:buSzPct val="80000"/>
              <a:buNone/>
            </a:pPr>
            <a:endParaRPr lang="en-US" altLang="en-US" dirty="0" smtClean="0"/>
          </a:p>
          <a:p>
            <a:pPr lvl="1" eaLnBrk="1" hangingPunct="1">
              <a:buSzPct val="80000"/>
              <a:buFont typeface="Wingdings" panose="05000000000000000000" pitchFamily="2" charset="2"/>
              <a:buChar char="u"/>
            </a:pPr>
            <a:r>
              <a:rPr lang="en-US" altLang="en-US" dirty="0" smtClean="0"/>
              <a:t>Eastern Regional Child Support Enforcement Association Board Member</a:t>
            </a:r>
          </a:p>
          <a:p>
            <a:pPr marL="511175" lvl="1" indent="0" eaLnBrk="1" hangingPunct="1"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6441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altLang="en-US" smtClean="0"/>
              <a:t>Employers benefit from e-payments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Safer: </a:t>
            </a:r>
          </a:p>
          <a:p>
            <a:pPr lvl="1"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en-US" sz="2400" dirty="0" smtClean="0">
                <a:ea typeface="+mn-ea"/>
              </a:rPr>
              <a:t>prevents theft and fraud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Cheaper: </a:t>
            </a:r>
          </a:p>
          <a:p>
            <a:pPr lvl="1"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en-US" sz="2400" dirty="0" smtClean="0">
                <a:ea typeface="+mn-ea"/>
              </a:rPr>
              <a:t>eliminates postage costs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Faster: </a:t>
            </a:r>
          </a:p>
          <a:p>
            <a:pPr lvl="1"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en-US" sz="2400" dirty="0" smtClean="0">
                <a:ea typeface="+mn-ea"/>
              </a:rPr>
              <a:t>eliminates lost mail and mail delays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More accurate: </a:t>
            </a:r>
          </a:p>
          <a:p>
            <a:pPr lvl="1"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en-US" sz="2400" dirty="0" smtClean="0">
                <a:ea typeface="+mn-ea"/>
              </a:rPr>
              <a:t>savings in time and labor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defRPr/>
            </a:pPr>
            <a:endParaRPr lang="en-US" sz="2800" dirty="0" smtClean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altLang="en-US" smtClean="0"/>
              <a:t>Employers benefit from e-payments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Standardization: </a:t>
            </a:r>
          </a:p>
          <a:p>
            <a:pPr lvl="1"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US" sz="2400" dirty="0" smtClean="0">
                <a:ea typeface="+mn-ea"/>
              </a:rPr>
              <a:t>single file format valid for all SDUs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Supported by most software 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Complies with growing trend in state legislation mandating EFT (16 states)</a:t>
            </a:r>
          </a:p>
          <a:p>
            <a:pPr eaLnBrk="1" fontAlgn="auto" hangingPunct="1">
              <a:lnSpc>
                <a:spcPct val="90000"/>
              </a:lnSpc>
              <a:spcBef>
                <a:spcPts val="1344"/>
              </a:spcBef>
              <a:spcAft>
                <a:spcPts val="0"/>
              </a:spcAft>
              <a:defRPr/>
            </a:pPr>
            <a:endParaRPr lang="en-US" sz="28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0101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16 states require e-payments</a:t>
            </a:r>
          </a:p>
        </p:txBody>
      </p:sp>
      <p:pic>
        <p:nvPicPr>
          <p:cNvPr id="57347" name="Picture 4" descr="usma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450" y="1752600"/>
            <a:ext cx="7199313" cy="4800600"/>
          </a:xfrm>
        </p:spPr>
      </p:pic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1143000" y="3200400"/>
            <a:ext cx="457200" cy="320675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1828800" y="4419600"/>
            <a:ext cx="457200" cy="320675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1219200" y="6019800"/>
            <a:ext cx="457200" cy="320675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1295400" y="4038600"/>
            <a:ext cx="457200" cy="320675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57352" name="Oval 9"/>
          <p:cNvSpPr>
            <a:spLocks noChangeArrowheads="1"/>
          </p:cNvSpPr>
          <p:nvPr/>
        </p:nvSpPr>
        <p:spPr bwMode="auto">
          <a:xfrm>
            <a:off x="6553200" y="3657600"/>
            <a:ext cx="457200" cy="320675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57353" name="Oval 10"/>
          <p:cNvSpPr>
            <a:spLocks noChangeArrowheads="1"/>
          </p:cNvSpPr>
          <p:nvPr/>
        </p:nvSpPr>
        <p:spPr bwMode="auto">
          <a:xfrm>
            <a:off x="4648200" y="3810000"/>
            <a:ext cx="381000" cy="320675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57354" name="Oval 11"/>
          <p:cNvSpPr>
            <a:spLocks noChangeArrowheads="1"/>
          </p:cNvSpPr>
          <p:nvPr/>
        </p:nvSpPr>
        <p:spPr bwMode="auto">
          <a:xfrm>
            <a:off x="6400800" y="5638800"/>
            <a:ext cx="457200" cy="320675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57355" name="Oval 12"/>
          <p:cNvSpPr>
            <a:spLocks noChangeArrowheads="1"/>
          </p:cNvSpPr>
          <p:nvPr/>
        </p:nvSpPr>
        <p:spPr bwMode="auto">
          <a:xfrm>
            <a:off x="7239000" y="2895600"/>
            <a:ext cx="457200" cy="320675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57356" name="Oval 13"/>
          <p:cNvSpPr>
            <a:spLocks noChangeArrowheads="1"/>
          </p:cNvSpPr>
          <p:nvPr/>
        </p:nvSpPr>
        <p:spPr bwMode="auto">
          <a:xfrm>
            <a:off x="6019800" y="3886200"/>
            <a:ext cx="381000" cy="304800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57357" name="Oval 14"/>
          <p:cNvSpPr>
            <a:spLocks noChangeArrowheads="1"/>
          </p:cNvSpPr>
          <p:nvPr/>
        </p:nvSpPr>
        <p:spPr bwMode="auto">
          <a:xfrm>
            <a:off x="5715000" y="3886200"/>
            <a:ext cx="228600" cy="320675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57358" name="Oval 15"/>
          <p:cNvSpPr>
            <a:spLocks noChangeArrowheads="1"/>
          </p:cNvSpPr>
          <p:nvPr/>
        </p:nvSpPr>
        <p:spPr bwMode="auto">
          <a:xfrm>
            <a:off x="6705600" y="4114800"/>
            <a:ext cx="457200" cy="320675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57359" name="Oval 16"/>
          <p:cNvSpPr>
            <a:spLocks noChangeArrowheads="1"/>
          </p:cNvSpPr>
          <p:nvPr/>
        </p:nvSpPr>
        <p:spPr bwMode="auto">
          <a:xfrm>
            <a:off x="3733800" y="2971800"/>
            <a:ext cx="457200" cy="320675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57360" name="Oval 10"/>
          <p:cNvSpPr>
            <a:spLocks noChangeArrowheads="1"/>
          </p:cNvSpPr>
          <p:nvPr/>
        </p:nvSpPr>
        <p:spPr bwMode="auto">
          <a:xfrm>
            <a:off x="5257800" y="3962400"/>
            <a:ext cx="381000" cy="320675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57361" name="Oval 7"/>
          <p:cNvSpPr>
            <a:spLocks noChangeArrowheads="1"/>
          </p:cNvSpPr>
          <p:nvPr/>
        </p:nvSpPr>
        <p:spPr bwMode="auto">
          <a:xfrm>
            <a:off x="4038600" y="5715000"/>
            <a:ext cx="457200" cy="320675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57362" name="Oval 16"/>
          <p:cNvSpPr>
            <a:spLocks noChangeArrowheads="1"/>
          </p:cNvSpPr>
          <p:nvPr/>
        </p:nvSpPr>
        <p:spPr bwMode="auto">
          <a:xfrm>
            <a:off x="3733800" y="3886200"/>
            <a:ext cx="457200" cy="320675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  <p:sp>
        <p:nvSpPr>
          <p:cNvPr id="57363" name="Oval 15"/>
          <p:cNvSpPr>
            <a:spLocks noChangeArrowheads="1"/>
          </p:cNvSpPr>
          <p:nvPr/>
        </p:nvSpPr>
        <p:spPr bwMode="auto">
          <a:xfrm>
            <a:off x="6400800" y="4038600"/>
            <a:ext cx="457200" cy="320675"/>
          </a:xfrm>
          <a:prstGeom prst="ellipse">
            <a:avLst/>
          </a:prstGeom>
          <a:solidFill>
            <a:srgbClr val="FFFF00">
              <a:alpha val="54117"/>
            </a:srgbClr>
          </a:solidFill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ts val="2400"/>
              </a:spcBef>
              <a:buClr>
                <a:srgbClr val="C00000"/>
              </a:buClr>
              <a:buSzPct val="95000"/>
              <a:buFont typeface="Wingdings" pitchFamily="2" charset="2"/>
              <a:buChar char=""/>
              <a:defRPr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110000"/>
              <a:buFont typeface="Arial" pitchFamily="34" charset="0"/>
              <a:buChar char="•"/>
              <a:defRPr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  <a:defRPr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»"/>
              <a:defRPr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ea typeface="Futura Std Heavy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16 states require e-payments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altLang="en-US" dirty="0" smtClean="0"/>
              <a:t>CA, FL, GU, IA, IL, IN, MA, ND, NE, NV, OH, OR, PA, TX, VA, and WV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dirty="0" smtClean="0"/>
              <a:t>EFT isn’t going away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dirty="0" smtClean="0"/>
              <a:t>Software developers realized they need to support EFT for child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EFT choices for employers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altLang="en-US" smtClean="0"/>
              <a:t>Employers can: 	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Use their own payroll/accounting system (ACH credit payments)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Outsource to payroll service providers 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Use state online payment services (recommended for small employers)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Use a commercial vendor</a:t>
            </a:r>
          </a:p>
          <a:p>
            <a:pPr eaLnBrk="1" hangingPunct="1">
              <a:buClrTx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Getting Set Up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altLang="en-US" dirty="0" smtClean="0"/>
              <a:t>Contact your bank to discuss sending ACH credit payments 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altLang="en-US" dirty="0" smtClean="0"/>
              <a:t>Contact the SDU: </a:t>
            </a:r>
          </a:p>
          <a:p>
            <a:pPr lvl="1" eaLnBrk="1" hangingPunct="1"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</a:pPr>
            <a:r>
              <a:rPr lang="en-US" altLang="en-US" dirty="0" smtClean="0">
                <a:hlinkClick r:id="rId2"/>
              </a:rPr>
              <a:t>http://www.acf.hhs.gov/programs/css/employers/electronic-payments</a:t>
            </a:r>
            <a:endParaRPr lang="en-US" altLang="en-US" dirty="0" smtClean="0"/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altLang="en-US" dirty="0" smtClean="0"/>
              <a:t>Perform case reconciliation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altLang="en-US" dirty="0" smtClean="0"/>
              <a:t>Send a test file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altLang="en-US" dirty="0" smtClean="0"/>
              <a:t>Send live payment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70502-36C2-4B09-AE13-FB5BBEF1C603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Join Our e-Payments Community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en-US" dirty="0" smtClean="0"/>
              <a:t>EFT payments from employers, interstate and, direct payers to SDUs continue to increase:</a:t>
            </a:r>
          </a:p>
          <a:p>
            <a:pPr lvl="2" eaLnBrk="1" hangingPunct="1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en-US" dirty="0" smtClean="0"/>
              <a:t>2010: 53%</a:t>
            </a:r>
          </a:p>
          <a:p>
            <a:pPr lvl="2" eaLnBrk="1" hangingPunct="1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en-US" dirty="0" smtClean="0"/>
              <a:t>2011: 56%</a:t>
            </a:r>
          </a:p>
          <a:p>
            <a:pPr lvl="2" eaLnBrk="1" hangingPunct="1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en-US" dirty="0" smtClean="0"/>
              <a:t>2012: 58%</a:t>
            </a:r>
          </a:p>
          <a:p>
            <a:pPr lvl="2" eaLnBrk="1" hangingPunct="1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en-US" dirty="0" smtClean="0"/>
              <a:t>2013: 60%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F75A-89AB-4E9C-818C-073193DE50B7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1445" name="Picture 5" descr="C:\Documents and Settings\sgrigsby\Local Settings\Temporary Internet Files\Content.IE5\XJ4M5SB0\MC9003892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2408238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48400" y="3810000"/>
            <a:ext cx="609600" cy="609600"/>
          </a:xfrm>
          <a:prstGeom prst="rect">
            <a:avLst/>
          </a:prstGeom>
          <a:solidFill>
            <a:srgbClr val="A6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Employer Challenge:  </a:t>
            </a:r>
            <a:br>
              <a:rPr smtClean="0"/>
            </a:br>
            <a:r>
              <a:rPr smtClean="0"/>
              <a:t>Payments not Directed to SDUs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altLang="en-US" sz="2800" dirty="0" smtClean="0"/>
              <a:t>Most child support payments should be paid to the SDU, but some orders may still order the payment to the custodial party, attorney or other entity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altLang="en-US" sz="2800" dirty="0" smtClean="0"/>
              <a:t>See</a:t>
            </a:r>
          </a:p>
          <a:p>
            <a:pPr lvl="1" eaLnBrk="1" hangingPunct="1"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</a:pPr>
            <a:r>
              <a:rPr lang="en-US" altLang="en-US" sz="2400" dirty="0" smtClean="0">
                <a:hlinkClick r:id="rId2"/>
              </a:rPr>
              <a:t>http://www.acf.hhs.gov/programs/css/resource/revised-income-withholding-for-support-iwo-form</a:t>
            </a:r>
            <a:endParaRPr lang="en-US" altLang="en-US" sz="2400" dirty="0"/>
          </a:p>
          <a:p>
            <a:pPr lvl="1" eaLnBrk="1" hangingPunct="1"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</a:pPr>
            <a:r>
              <a:rPr lang="en-US" altLang="en-US" sz="2800" dirty="0" smtClean="0"/>
              <a:t>for guidance regarding orders that do not direct payments to the SDU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6CCC1-ECF2-4206-881B-4BF4D440603A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OCSE Employers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828800"/>
            <a:ext cx="603022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349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http://www.acf.hhs.gov/programs/css/employers/electronic-payments</a:t>
            </a:r>
          </a:p>
        </p:txBody>
      </p:sp>
    </p:spTree>
    <p:extLst>
      <p:ext uri="{BB962C8B-B14F-4D97-AF65-F5344CB8AC3E}">
        <p14:creationId xmlns:p14="http://schemas.microsoft.com/office/powerpoint/2010/main" val="24792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Questions?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altLang="en-US" dirty="0" smtClean="0"/>
              <a:t>Please contact me: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>
              <a:buClr>
                <a:srgbClr val="FF0000"/>
              </a:buClr>
            </a:pPr>
            <a:r>
              <a:rPr lang="en-US" altLang="en-US" dirty="0" smtClean="0"/>
              <a:t>Robyn Large</a:t>
            </a:r>
          </a:p>
          <a:p>
            <a:pPr lvl="1" eaLnBrk="1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</a:pPr>
            <a:r>
              <a:rPr lang="en-US" altLang="en-US" dirty="0" smtClean="0">
                <a:hlinkClick r:id="rId2"/>
              </a:rPr>
              <a:t>Robyn.large@acf.hhs.gov</a:t>
            </a:r>
            <a:endParaRPr lang="en-US" altLang="en-US" dirty="0" smtClean="0"/>
          </a:p>
          <a:p>
            <a:pPr marL="511175" lvl="1" indent="0" eaLnBrk="1" hangingPunct="1">
              <a:buClr>
                <a:srgbClr val="FF0000"/>
              </a:buClr>
              <a:buSzPct val="80000"/>
              <a:buNone/>
            </a:pPr>
            <a:endParaRPr lang="en-US" altLang="en-US" dirty="0" smtClean="0"/>
          </a:p>
          <a:p>
            <a:pPr lvl="1" eaLnBrk="1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</a:pPr>
            <a:r>
              <a:rPr lang="en-US" altLang="en-US" dirty="0" smtClean="0"/>
              <a:t>Phone: 240-676-1437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Panelists/Speakers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Bill Stuart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/>
            <a:r>
              <a:rPr lang="en-US" altLang="en-US" sz="2400" dirty="0" smtClean="0"/>
              <a:t>With Child Support since 1970</a:t>
            </a:r>
          </a:p>
          <a:p>
            <a:pPr marL="457200" lvl="1" indent="-457200" eaLnBrk="1" hangingPunct="1">
              <a:spcBef>
                <a:spcPts val="2400"/>
              </a:spcBef>
              <a:buSzPct val="95000"/>
              <a:buFont typeface="Wingdings" pitchFamily="2" charset="2"/>
              <a:buChar char=""/>
            </a:pPr>
            <a:r>
              <a:rPr lang="en-US" altLang="en-US" sz="2400" dirty="0" smtClean="0"/>
              <a:t>County Child Support Coordinator for 12 years</a:t>
            </a:r>
          </a:p>
          <a:p>
            <a:pPr marL="457200" lvl="1" indent="-457200" eaLnBrk="1" hangingPunct="1">
              <a:spcBef>
                <a:spcPts val="2400"/>
              </a:spcBef>
              <a:buSzPct val="95000"/>
              <a:buFont typeface="Wingdings" pitchFamily="2" charset="2"/>
              <a:buChar char=""/>
            </a:pPr>
            <a:r>
              <a:rPr lang="en-US" altLang="en-US" sz="2400" dirty="0" smtClean="0"/>
              <a:t>Director of </a:t>
            </a:r>
            <a:r>
              <a:rPr lang="en-US" altLang="en-US" sz="2400" dirty="0" err="1" smtClean="0"/>
              <a:t>NYS</a:t>
            </a:r>
            <a:r>
              <a:rPr lang="en-US" altLang="en-US" sz="2400" dirty="0" smtClean="0"/>
              <a:t> Child Support system for 17 years</a:t>
            </a:r>
          </a:p>
          <a:p>
            <a:pPr marL="457200" lvl="1" indent="-457200" eaLnBrk="1" hangingPunct="1">
              <a:spcBef>
                <a:spcPts val="2400"/>
              </a:spcBef>
              <a:buSzPct val="95000"/>
              <a:buFont typeface="Wingdings" pitchFamily="2" charset="2"/>
              <a:buChar char=""/>
            </a:pPr>
            <a:r>
              <a:rPr lang="en-US" altLang="en-US" sz="2400" dirty="0" smtClean="0"/>
              <a:t>Worked on electronic Income Withholding Order project since 2004</a:t>
            </a:r>
          </a:p>
          <a:p>
            <a:pPr marL="457200" lvl="1" indent="-457200" eaLnBrk="1" hangingPunct="1">
              <a:spcBef>
                <a:spcPts val="2400"/>
              </a:spcBef>
              <a:buSzPct val="95000"/>
              <a:buFont typeface="Wingdings" pitchFamily="2" charset="2"/>
              <a:buChar char=""/>
            </a:pPr>
            <a:r>
              <a:rPr lang="en-US" altLang="en-US" sz="2400" dirty="0" smtClean="0"/>
              <a:t>MA from State University of New York at Albany</a:t>
            </a:r>
          </a:p>
          <a:p>
            <a:pPr eaLnBrk="1" hangingPunct="1"/>
            <a:endParaRPr lang="en-US" altLang="en-US" b="0" dirty="0" smtClean="0"/>
          </a:p>
          <a:p>
            <a:pPr eaLnBrk="1" hangingPunct="1"/>
            <a:endParaRPr lang="en-US" alt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EFT - Employer’s Perspective</a:t>
            </a:r>
          </a:p>
        </p:txBody>
      </p:sp>
      <p:sp>
        <p:nvSpPr>
          <p:cNvPr id="65539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mtClean="0"/>
              <a:t>Dollar Tree’s Implementation</a:t>
            </a:r>
          </a:p>
          <a:p>
            <a:r>
              <a:rPr lang="en-US" altLang="en-US" smtClean="0"/>
              <a:t>Reasons to Implement</a:t>
            </a:r>
          </a:p>
          <a:p>
            <a:r>
              <a:rPr lang="en-US" altLang="en-US" smtClean="0"/>
              <a:t>Why Other Employers Should Implement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>
              <a:sym typeface="Arial" pitchFamily="34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>
                <a:ea typeface="ヒラギノ角ゴ ProN W6"/>
                <a:cs typeface="ヒラギノ角ゴ ProN W6"/>
              </a:rPr>
              <a:t>EFT – The Service Provider Story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altLang="en-US" dirty="0" smtClean="0"/>
              <a:t>Why EFT?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dirty="0" smtClean="0"/>
              <a:t>Implementing EFT 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dirty="0" smtClean="0"/>
              <a:t>ADP Information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dirty="0" smtClean="0"/>
              <a:t>Next Steps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dirty="0" smtClean="0"/>
              <a:t>Why EFT?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5105400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altLang="en-US" sz="2800" dirty="0" smtClean="0"/>
              <a:t>Seamless to ADP employers 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800" dirty="0" smtClean="0"/>
              <a:t>Saves employers from having to complete programming/development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z="2800" dirty="0" smtClean="0"/>
              <a:t>Correct payment information is key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z="2800" dirty="0" smtClean="0"/>
              <a:t>NACHA standard format has made the process efficient – states cannot deviate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EFT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Regardless of new employers joining </a:t>
            </a:r>
            <a:r>
              <a:rPr lang="en-US" altLang="en-US" sz="2800" dirty="0" smtClean="0"/>
              <a:t>ADP’s service</a:t>
            </a:r>
            <a:r>
              <a:rPr lang="en-US" altLang="en-US" sz="2800" dirty="0"/>
              <a:t>, no new testing needed</a:t>
            </a:r>
          </a:p>
          <a:p>
            <a:r>
              <a:rPr lang="en-US" sz="2800" dirty="0" smtClean="0"/>
              <a:t>ADP updates all information regarding EFT changes (i.e. bank account changes,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Case ID/payment related information is critical and in some cases, only the employer can update the 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68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ADP Statistics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119063" defTabSz="457200">
              <a:spcBef>
                <a:spcPts val="500"/>
              </a:spcBef>
            </a:pPr>
            <a:r>
              <a:rPr lang="en-US" dirty="0" smtClean="0"/>
              <a:t>ADP sends EFT child support payments to all states and counties (SC) that offer EFT</a:t>
            </a:r>
          </a:p>
          <a:p>
            <a:pPr marL="1033463" lvl="2" indent="-457200" defTabSz="457200">
              <a:spcBef>
                <a:spcPts val="500"/>
              </a:spcBef>
              <a:buSzPct val="80000"/>
              <a:buFont typeface="Wingdings" panose="05000000000000000000" pitchFamily="2" charset="2"/>
              <a:buChar char="u"/>
            </a:pPr>
            <a:r>
              <a:rPr lang="en-US" dirty="0" smtClean="0"/>
              <a:t>60% of all child support payments sent via EFT</a:t>
            </a:r>
          </a:p>
          <a:p>
            <a:pPr marL="119063" defTabSz="457200">
              <a:spcBef>
                <a:spcPts val="500"/>
              </a:spcBef>
            </a:pPr>
            <a:r>
              <a:rPr lang="en-US" dirty="0" smtClean="0"/>
              <a:t>Reduces the need to void or stop checks</a:t>
            </a:r>
          </a:p>
          <a:p>
            <a:pPr marL="119063" defTabSz="457200">
              <a:spcBef>
                <a:spcPts val="500"/>
              </a:spcBef>
            </a:pPr>
            <a:r>
              <a:rPr lang="en-US" dirty="0"/>
              <a:t>Eliminates lost </a:t>
            </a:r>
            <a:r>
              <a:rPr lang="en-US" dirty="0" smtClean="0"/>
              <a:t>checks</a:t>
            </a:r>
          </a:p>
          <a:p>
            <a:pPr marL="119063" defTabSz="457200">
              <a:spcBef>
                <a:spcPts val="500"/>
              </a:spcBef>
            </a:pPr>
            <a:r>
              <a:rPr lang="en-US" dirty="0" smtClean="0"/>
              <a:t>Reduction in the administrative/mailing costs</a:t>
            </a:r>
          </a:p>
        </p:txBody>
      </p:sp>
    </p:spTree>
    <p:extLst>
      <p:ext uri="{BB962C8B-B14F-4D97-AF65-F5344CB8AC3E}">
        <p14:creationId xmlns:p14="http://schemas.microsoft.com/office/powerpoint/2010/main" val="25590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Next Steps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z="2800" dirty="0" smtClean="0"/>
              <a:t>Potential to leverage with other lien types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z="2800" dirty="0" smtClean="0"/>
              <a:t>Implementing EFT with additional non child support agencies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sz="2400" dirty="0" smtClean="0"/>
              <a:t>Wisconsin tax levy (mandated)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sz="2400" dirty="0" smtClean="0"/>
              <a:t>Student Loan Agencies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sz="2400" dirty="0" smtClean="0"/>
              <a:t>Trustee’s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 altLang="en-US" sz="2400" dirty="0" smtClean="0"/>
              <a:t>Large Creditor Agencies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en-US" sz="2800" dirty="0" smtClean="0"/>
              <a:t>ADP is implementing the NACHA TPP file format for State Tax Levy Agencies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altLang="en-US" smtClean="0">
                <a:ea typeface="ヒラギノ角ゴ ProN W6"/>
                <a:cs typeface="ヒラギノ角ゴ ProN W6"/>
              </a:rPr>
              <a:t>Questions???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ClrTx/>
              <a:buFont typeface="Wingdings" pitchFamily="2" charset="2"/>
              <a:buNone/>
            </a:pPr>
            <a:r>
              <a:rPr lang="en-US" altLang="en-US" smtClean="0"/>
              <a:t>Thank you! </a:t>
            </a:r>
          </a:p>
          <a:p>
            <a:pPr algn="ctr" eaLnBrk="1" hangingPunct="1">
              <a:buClrTx/>
              <a:buFont typeface="Wingdings" pitchFamily="2" charset="2"/>
              <a:buNone/>
            </a:pPr>
            <a:r>
              <a:rPr lang="en-US" altLang="en-US" smtClean="0"/>
              <a:t>Contact information:</a:t>
            </a:r>
          </a:p>
          <a:p>
            <a:pPr lvl="1" algn="ctr" eaLnBrk="1" hangingPunct="1">
              <a:buClrTx/>
              <a:buFont typeface="Arial" pitchFamily="34" charset="0"/>
              <a:buNone/>
            </a:pPr>
            <a:r>
              <a:rPr lang="en-US" altLang="en-US" smtClean="0">
                <a:hlinkClick r:id="rId2"/>
              </a:rPr>
              <a:t>Corrinne.flores@adp.com</a:t>
            </a:r>
            <a:endParaRPr lang="en-US" altLang="en-US" smtClean="0"/>
          </a:p>
          <a:p>
            <a:pPr lvl="1" algn="ctr" eaLnBrk="1" hangingPunct="1">
              <a:buClrTx/>
              <a:buFont typeface="Arial" pitchFamily="34" charset="0"/>
              <a:buNone/>
            </a:pPr>
            <a:r>
              <a:rPr lang="en-US" altLang="en-US" smtClean="0"/>
              <a:t>909-971-5858</a:t>
            </a:r>
          </a:p>
          <a:p>
            <a:pPr lvl="1" algn="ctr" eaLnBrk="1" hangingPunct="1">
              <a:buClrTx/>
            </a:pP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/>
              <a:t>Wrap Up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Any questions about e-IWO or EFT?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46925" y="76200"/>
            <a:ext cx="1920875" cy="914400"/>
          </a:xfr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altLang="en-US" smtClean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>
              <a:spcBef>
                <a:spcPts val="1350"/>
              </a:spcBef>
            </a:pPr>
            <a:r>
              <a:rPr lang="en-US" altLang="en-US" sz="2400" dirty="0" smtClean="0"/>
              <a:t>Explain e-IWO Project</a:t>
            </a:r>
          </a:p>
          <a:p>
            <a:pPr eaLnBrk="1" hangingPunct="1">
              <a:spcBef>
                <a:spcPts val="1350"/>
              </a:spcBef>
            </a:pPr>
            <a:r>
              <a:rPr lang="en-US" altLang="en-US" sz="2400" dirty="0" smtClean="0"/>
              <a:t>Employers’ experience with e-IWO</a:t>
            </a:r>
          </a:p>
          <a:p>
            <a:pPr lvl="1" eaLnBrk="1" hangingPunct="1">
              <a:buSzPct val="75000"/>
              <a:buFont typeface="Wingdings" panose="05000000000000000000" pitchFamily="2" charset="2"/>
              <a:buChar char="u"/>
            </a:pPr>
            <a:r>
              <a:rPr lang="en-US" altLang="en-US" sz="2400" dirty="0" smtClean="0"/>
              <a:t>Implementation strategy</a:t>
            </a:r>
          </a:p>
          <a:p>
            <a:pPr lvl="1" eaLnBrk="1" hangingPunct="1">
              <a:buSzPct val="75000"/>
              <a:buFont typeface="Wingdings" panose="05000000000000000000" pitchFamily="2" charset="2"/>
              <a:buChar char="u"/>
            </a:pPr>
            <a:r>
              <a:rPr lang="en-US" altLang="en-US" sz="2400" dirty="0" smtClean="0"/>
              <a:t>Their Experience</a:t>
            </a:r>
          </a:p>
          <a:p>
            <a:pPr lvl="1" eaLnBrk="1" hangingPunct="1">
              <a:buSzPct val="75000"/>
              <a:buFont typeface="Wingdings" panose="05000000000000000000" pitchFamily="2" charset="2"/>
              <a:buChar char="u"/>
            </a:pPr>
            <a:r>
              <a:rPr lang="en-US" altLang="en-US" sz="2400" dirty="0" smtClean="0"/>
              <a:t>Suggestions, Lessons Learned </a:t>
            </a:r>
          </a:p>
          <a:p>
            <a:pPr eaLnBrk="1" hangingPunct="1">
              <a:spcBef>
                <a:spcPts val="1350"/>
              </a:spcBef>
            </a:pPr>
            <a:r>
              <a:rPr lang="en-US" altLang="en-US" sz="2400" dirty="0" smtClean="0"/>
              <a:t>EFT Overview and Statistics</a:t>
            </a:r>
          </a:p>
          <a:p>
            <a:pPr eaLnBrk="1" hangingPunct="1">
              <a:spcBef>
                <a:spcPts val="1350"/>
              </a:spcBef>
            </a:pPr>
            <a:r>
              <a:rPr lang="en-US" altLang="en-US" sz="2400" dirty="0" smtClean="0"/>
              <a:t>EFT from Employers’ Perspective</a:t>
            </a:r>
          </a:p>
          <a:p>
            <a:pPr lvl="1" eaLnBrk="1" hangingPunct="1">
              <a:buSzPct val="75000"/>
              <a:buFont typeface="Wingdings" panose="05000000000000000000" pitchFamily="2" charset="2"/>
              <a:buChar char="u"/>
            </a:pPr>
            <a:r>
              <a:rPr lang="en-US" altLang="en-US" sz="2400" dirty="0" smtClean="0"/>
              <a:t>Reasons to Implement</a:t>
            </a:r>
          </a:p>
          <a:p>
            <a:pPr lvl="1" eaLnBrk="1" hangingPunct="1">
              <a:buSzPct val="75000"/>
              <a:buFont typeface="Wingdings" panose="05000000000000000000" pitchFamily="2" charset="2"/>
              <a:buChar char="u"/>
            </a:pPr>
            <a:r>
              <a:rPr lang="en-US" altLang="en-US" sz="2400" dirty="0" smtClean="0"/>
              <a:t>Helpful Hints</a:t>
            </a:r>
          </a:p>
          <a:p>
            <a:pPr lvl="1" eaLnBrk="1" hangingPunct="1">
              <a:buSzPct val="75000"/>
              <a:buFont typeface="Wingdings" panose="05000000000000000000" pitchFamily="2" charset="2"/>
              <a:buChar char="u"/>
            </a:pPr>
            <a:r>
              <a:rPr lang="en-US" altLang="en-US" sz="2400" dirty="0" smtClean="0"/>
              <a:t>Challenges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>
                <a:cs typeface="ヒラギノ角ゴ ProN W6"/>
              </a:rPr>
              <a:t>What is e-IWO? </a:t>
            </a:r>
            <a:br>
              <a:rPr smtClean="0">
                <a:cs typeface="ヒラギノ角ゴ ProN W6"/>
              </a:rPr>
            </a:br>
            <a:endParaRPr smtClean="0">
              <a:cs typeface="ヒラギノ角ゴ ProN W6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05800" cy="4800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States electronically send IWOs</a:t>
            </a:r>
          </a:p>
          <a:p>
            <a:pPr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Employers electronically accept/reject IWO</a:t>
            </a:r>
          </a:p>
          <a:p>
            <a:pPr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Federal Employer Identification Number (FEIN) is key </a:t>
            </a:r>
          </a:p>
          <a:p>
            <a:pPr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Handles terminations, lump sum payments </a:t>
            </a:r>
          </a:p>
          <a:p>
            <a:pPr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Implementation Options</a:t>
            </a:r>
          </a:p>
          <a:p>
            <a:pPr lvl="1"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en-US" sz="2400" dirty="0" smtClean="0">
                <a:ea typeface="+mn-ea"/>
              </a:rPr>
              <a:t>System to system</a:t>
            </a:r>
          </a:p>
          <a:p>
            <a:pPr lvl="1"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en-US" sz="2400" dirty="0" smtClean="0">
                <a:ea typeface="+mn-ea"/>
              </a:rPr>
              <a:t>Fillable PDF and Spreadsheet</a:t>
            </a:r>
          </a:p>
          <a:p>
            <a:pPr eaLnBrk="1" fontAlgn="auto" hangingPunct="1">
              <a:spcBef>
                <a:spcPts val="1344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 smtClean="0">
                <a:ea typeface="+mn-ea"/>
              </a:rPr>
              <a:t>No Cost to Employers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en-US" smtClean="0">
                <a:ea typeface="ヒラギノ角ゴ ProN W6"/>
                <a:cs typeface="ヒラギノ角ゴ ProN W6"/>
              </a:rPr>
              <a:t>Portal Registration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Everyone must register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Complete a Profile form 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mtClean="0"/>
              <a:t>Registration includes Agreement  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None/>
            </a:pPr>
            <a:r>
              <a:rPr lang="en-US" altLang="en-US" smtClean="0"/>
              <a:t> 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eIWO proc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4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32E62-7098-4E5E-B869-130B4DA4DB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7&quot;/&gt;&lt;property id=&quot;20307&quot; value=&quot;288&quot;/&gt;&lt;/object&gt;&lt;object type=&quot;3&quot; unique_id=&quot;11361&quot;&gt;&lt;property id=&quot;20148&quot; value=&quot;5&quot;/&gt;&lt;property id=&quot;20300&quot; value=&quot;Slide 1 - &amp;quot;Workshop Title Goes Here&amp;quot;&quot;/&gt;&lt;property id=&quot;20307&quot; value=&quot;303&quot;/&gt;&lt;/object&gt;&lt;object type=&quot;3&quot; unique_id=&quot;11362&quot;&gt;&lt;property id=&quot;20148&quot; value=&quot;5&quot;/&gt;&lt;property id=&quot;20300&quot; value=&quot;Slide 2 - &amp;quot;Panelists/Speakers&amp;quot;&quot;/&gt;&lt;property id=&quot;20307&quot; value=&quot;304&quot;/&gt;&lt;/object&gt;&lt;object type=&quot;3&quot; unique_id=&quot;11363&quot;&gt;&lt;property id=&quot;20148&quot; value=&quot;5&quot;/&gt;&lt;property id=&quot;20300&quot; value=&quot;Slide 3 - &amp;quot;Agenda&amp;quot;&quot;/&gt;&lt;property id=&quot;20307&quot; value=&quot;305&quot;/&gt;&lt;/object&gt;&lt;object type=&quot;3&quot; unique_id=&quot;11364&quot;&gt;&lt;property id=&quot;20148&quot; value=&quot;5&quot;/&gt;&lt;property id=&quot;20300&quot; value=&quot;Slide 4 - &amp;quot;Titles are Tahoma 44pt. in White&amp;quot;&quot;/&gt;&lt;property id=&quot;20307&quot; value=&quot;306&quot;/&gt;&lt;/object&gt;&lt;object type=&quot;3&quot; unique_id=&quot;11365&quot;&gt;&lt;property id=&quot;20148&quot; value=&quot;5&quot;/&gt;&lt;property id=&quot;20300&quot; value=&quot;Slide 5 - &amp;quot;Titles Tahoma, White, 36 pt&amp;quot;&quot;/&gt;&lt;property id=&quot;20307&quot; value=&quot;307&quot;/&gt;&lt;/object&gt;&lt;object type=&quot;3&quot; unique_id=&quot;11366&quot;&gt;&lt;property id=&quot;20148&quot; value=&quot;5&quot;/&gt;&lt;property id=&quot;20300&quot; value=&quot;Slide 6 - &amp;quot;Blank slide for images and graphics&amp;quot;&quot;/&gt;&lt;property id=&quot;20307&quot; value=&quot;308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-Title Slide">
  <a:themeElements>
    <a:clrScheme name="Congres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gre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Bullet List">
  <a:themeElements>
    <a:clrScheme name="Custom 4">
      <a:dk1>
        <a:srgbClr val="FAC08F"/>
      </a:dk1>
      <a:lt1>
        <a:srgbClr val="E5B9B7"/>
      </a:lt1>
      <a:dk2>
        <a:srgbClr val="8DB3E2"/>
      </a:dk2>
      <a:lt2>
        <a:srgbClr val="FFCC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-Secondary Title Slide">
  <a:themeElements>
    <a:clrScheme name="Custom 4">
      <a:dk1>
        <a:srgbClr val="FAC08F"/>
      </a:dk1>
      <a:lt1>
        <a:srgbClr val="E5B9B7"/>
      </a:lt1>
      <a:dk2>
        <a:srgbClr val="8DB3E2"/>
      </a:dk2>
      <a:lt2>
        <a:srgbClr val="FFCC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-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-Agenda">
  <a:themeElements>
    <a:clrScheme name="Custom 4">
      <a:dk1>
        <a:srgbClr val="FAC08F"/>
      </a:dk1>
      <a:lt1>
        <a:srgbClr val="E5B9B7"/>
      </a:lt1>
      <a:dk2>
        <a:srgbClr val="8DB3E2"/>
      </a:dk2>
      <a:lt2>
        <a:srgbClr val="FFCC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-Panelists/Speakers">
  <a:themeElements>
    <a:clrScheme name="Congres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-Thank You Slide">
  <a:themeElements>
    <a:clrScheme name="Custom 4">
      <a:dk1>
        <a:srgbClr val="FAC08F"/>
      </a:dk1>
      <a:lt1>
        <a:srgbClr val="E5B9B7"/>
      </a:lt1>
      <a:dk2>
        <a:srgbClr val="8DB3E2"/>
      </a:dk2>
      <a:lt2>
        <a:srgbClr val="FFCC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">
    <a:dk1>
      <a:srgbClr val="FAC08F"/>
    </a:dk1>
    <a:lt1>
      <a:srgbClr val="E5B9B7"/>
    </a:lt1>
    <a:dk2>
      <a:srgbClr val="8DB3E2"/>
    </a:dk2>
    <a:lt2>
      <a:srgbClr val="FFCC00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1494</Words>
  <Application>Microsoft Office PowerPoint</Application>
  <PresentationFormat>On-screen Show (4:3)</PresentationFormat>
  <Paragraphs>403</Paragraphs>
  <Slides>58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1-Title Slide</vt:lpstr>
      <vt:lpstr>2-Bullet List</vt:lpstr>
      <vt:lpstr>3-Secondary Title Slide</vt:lpstr>
      <vt:lpstr>4-Blank</vt:lpstr>
      <vt:lpstr>5-Agenda</vt:lpstr>
      <vt:lpstr>6-Panelists/Speakers</vt:lpstr>
      <vt:lpstr>7-Thank You Slide</vt:lpstr>
      <vt:lpstr>Child Support Invades Cyberspace</vt:lpstr>
      <vt:lpstr>Panelists/Speakers</vt:lpstr>
      <vt:lpstr>Panelists/Speakers</vt:lpstr>
      <vt:lpstr>Panelists/Speakers</vt:lpstr>
      <vt:lpstr>Panelists/Speakers</vt:lpstr>
      <vt:lpstr>Agenda</vt:lpstr>
      <vt:lpstr>What is e-IWO?  </vt:lpstr>
      <vt:lpstr>Portal Registration</vt:lpstr>
      <vt:lpstr>PowerPoint Presentation</vt:lpstr>
      <vt:lpstr>System to System Implementation</vt:lpstr>
      <vt:lpstr>eZ-IWO “No Programming” Options</vt:lpstr>
      <vt:lpstr>The PDF Acknowledgement Option</vt:lpstr>
      <vt:lpstr>PowerPoint Presentation</vt:lpstr>
      <vt:lpstr>The XLS Acknowledgement Option</vt:lpstr>
      <vt:lpstr>XLS Acknowledgement Sample </vt:lpstr>
      <vt:lpstr>Mix and Match!!</vt:lpstr>
      <vt:lpstr>Daily Process e-Mail Notifications</vt:lpstr>
      <vt:lpstr>   Ready, Set, Go!</vt:lpstr>
      <vt:lpstr>   Ready, Set, Go!</vt:lpstr>
      <vt:lpstr>States Using e-IWO</vt:lpstr>
      <vt:lpstr>Some of the 550+Employers on e-IWO – Comprising 6,000+ FEINs</vt:lpstr>
      <vt:lpstr>The Benefits</vt:lpstr>
      <vt:lpstr>TWO Million – And Counting!!!</vt:lpstr>
      <vt:lpstr>Resources</vt:lpstr>
      <vt:lpstr>In Summary</vt:lpstr>
      <vt:lpstr>Got Questions?</vt:lpstr>
      <vt:lpstr>E-IWO and Dollar Tree</vt:lpstr>
      <vt:lpstr>Our Implementation Election</vt:lpstr>
      <vt:lpstr>Why Did We Implement?</vt:lpstr>
      <vt:lpstr>Values of Implementing</vt:lpstr>
      <vt:lpstr>Next Steps</vt:lpstr>
      <vt:lpstr>ADP</vt:lpstr>
      <vt:lpstr>eIWO and ADP</vt:lpstr>
      <vt:lpstr>How ADP Got Involved</vt:lpstr>
      <vt:lpstr>Processing in the New World</vt:lpstr>
      <vt:lpstr>Steps Along the Way</vt:lpstr>
      <vt:lpstr>Lessons Learned</vt:lpstr>
      <vt:lpstr>The Journey Continues</vt:lpstr>
      <vt:lpstr>PRWORA mandates SDUs with EFT</vt:lpstr>
      <vt:lpstr>Employers benefit from e-payments</vt:lpstr>
      <vt:lpstr>Employers benefit from e-payments</vt:lpstr>
      <vt:lpstr>16 states require e-payments</vt:lpstr>
      <vt:lpstr>16 states require e-payments</vt:lpstr>
      <vt:lpstr>EFT choices for employers</vt:lpstr>
      <vt:lpstr>Getting Set Up</vt:lpstr>
      <vt:lpstr>Join Our e-Payments Community</vt:lpstr>
      <vt:lpstr>Employer Challenge:   Payments not Directed to SDUs </vt:lpstr>
      <vt:lpstr>OCSE Employers Website</vt:lpstr>
      <vt:lpstr>Questions?</vt:lpstr>
      <vt:lpstr>EFT - Employer’s Perspective</vt:lpstr>
      <vt:lpstr>EFT – The Service Provider Story</vt:lpstr>
      <vt:lpstr>Why EFT?</vt:lpstr>
      <vt:lpstr>Implementing EFT </vt:lpstr>
      <vt:lpstr>ADP Statistics </vt:lpstr>
      <vt:lpstr>Next Steps</vt:lpstr>
      <vt:lpstr>Questions???</vt:lpstr>
      <vt:lpstr>Wrap Up</vt:lpstr>
      <vt:lpstr>PowerPoint Presentation</vt:lpstr>
    </vt:vector>
  </TitlesOfParts>
  <Company>American Payroll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Delena Holmes</dc:creator>
  <cp:lastModifiedBy>Flores, Corrinne (ES)</cp:lastModifiedBy>
  <cp:revision>333</cp:revision>
  <dcterms:created xsi:type="dcterms:W3CDTF">2012-01-09T21:52:10Z</dcterms:created>
  <dcterms:modified xsi:type="dcterms:W3CDTF">2014-06-02T16:52:35Z</dcterms:modified>
</cp:coreProperties>
</file>